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  <p:sldMasterId id="2147483708" r:id="rId3"/>
  </p:sldMasterIdLst>
  <p:notesMasterIdLst>
    <p:notesMasterId r:id="rId139"/>
  </p:notesMasterIdLst>
  <p:sldIdLst>
    <p:sldId id="256" r:id="rId4"/>
    <p:sldId id="258" r:id="rId5"/>
    <p:sldId id="269" r:id="rId6"/>
    <p:sldId id="257" r:id="rId7"/>
    <p:sldId id="401" r:id="rId8"/>
    <p:sldId id="402" r:id="rId9"/>
    <p:sldId id="399" r:id="rId10"/>
    <p:sldId id="494" r:id="rId11"/>
    <p:sldId id="261" r:id="rId12"/>
    <p:sldId id="264" r:id="rId13"/>
    <p:sldId id="295" r:id="rId14"/>
    <p:sldId id="296" r:id="rId15"/>
    <p:sldId id="297" r:id="rId16"/>
    <p:sldId id="299" r:id="rId17"/>
    <p:sldId id="300" r:id="rId18"/>
    <p:sldId id="301" r:id="rId19"/>
    <p:sldId id="510" r:id="rId20"/>
    <p:sldId id="317" r:id="rId21"/>
    <p:sldId id="318" r:id="rId22"/>
    <p:sldId id="323" r:id="rId23"/>
    <p:sldId id="325" r:id="rId24"/>
    <p:sldId id="326" r:id="rId25"/>
    <p:sldId id="331" r:id="rId26"/>
    <p:sldId id="344" r:id="rId27"/>
    <p:sldId id="349" r:id="rId28"/>
    <p:sldId id="353" r:id="rId29"/>
    <p:sldId id="384" r:id="rId30"/>
    <p:sldId id="383" r:id="rId31"/>
    <p:sldId id="354" r:id="rId32"/>
    <p:sldId id="357" r:id="rId33"/>
    <p:sldId id="359" r:id="rId34"/>
    <p:sldId id="367" r:id="rId35"/>
    <p:sldId id="368" r:id="rId36"/>
    <p:sldId id="372" r:id="rId37"/>
    <p:sldId id="382" r:id="rId38"/>
    <p:sldId id="403" r:id="rId39"/>
    <p:sldId id="374" r:id="rId40"/>
    <p:sldId id="375" r:id="rId41"/>
    <p:sldId id="391" r:id="rId42"/>
    <p:sldId id="392" r:id="rId43"/>
    <p:sldId id="394" r:id="rId44"/>
    <p:sldId id="395" r:id="rId45"/>
    <p:sldId id="404" r:id="rId46"/>
    <p:sldId id="405" r:id="rId47"/>
    <p:sldId id="407" r:id="rId48"/>
    <p:sldId id="408" r:id="rId49"/>
    <p:sldId id="409" r:id="rId50"/>
    <p:sldId id="410" r:id="rId51"/>
    <p:sldId id="411" r:id="rId52"/>
    <p:sldId id="412" r:id="rId53"/>
    <p:sldId id="413" r:id="rId54"/>
    <p:sldId id="414" r:id="rId55"/>
    <p:sldId id="415" r:id="rId56"/>
    <p:sldId id="416" r:id="rId57"/>
    <p:sldId id="417" r:id="rId58"/>
    <p:sldId id="418" r:id="rId59"/>
    <p:sldId id="419" r:id="rId60"/>
    <p:sldId id="420" r:id="rId61"/>
    <p:sldId id="500" r:id="rId62"/>
    <p:sldId id="501" r:id="rId63"/>
    <p:sldId id="502" r:id="rId64"/>
    <p:sldId id="503" r:id="rId65"/>
    <p:sldId id="421" r:id="rId66"/>
    <p:sldId id="507" r:id="rId67"/>
    <p:sldId id="508" r:id="rId68"/>
    <p:sldId id="424" r:id="rId69"/>
    <p:sldId id="485" r:id="rId70"/>
    <p:sldId id="425" r:id="rId71"/>
    <p:sldId id="509" r:id="rId72"/>
    <p:sldId id="486" r:id="rId73"/>
    <p:sldId id="427" r:id="rId74"/>
    <p:sldId id="428" r:id="rId75"/>
    <p:sldId id="429" r:id="rId76"/>
    <p:sldId id="491" r:id="rId77"/>
    <p:sldId id="433" r:id="rId78"/>
    <p:sldId id="434" r:id="rId79"/>
    <p:sldId id="492" r:id="rId80"/>
    <p:sldId id="435" r:id="rId81"/>
    <p:sldId id="436" r:id="rId82"/>
    <p:sldId id="437" r:id="rId83"/>
    <p:sldId id="438" r:id="rId84"/>
    <p:sldId id="439" r:id="rId85"/>
    <p:sldId id="440" r:id="rId86"/>
    <p:sldId id="441" r:id="rId87"/>
    <p:sldId id="506" r:id="rId88"/>
    <p:sldId id="443" r:id="rId89"/>
    <p:sldId id="444" r:id="rId90"/>
    <p:sldId id="445" r:id="rId91"/>
    <p:sldId id="446" r:id="rId92"/>
    <p:sldId id="447" r:id="rId93"/>
    <p:sldId id="448" r:id="rId94"/>
    <p:sldId id="449" r:id="rId95"/>
    <p:sldId id="511" r:id="rId96"/>
    <p:sldId id="450" r:id="rId97"/>
    <p:sldId id="451" r:id="rId98"/>
    <p:sldId id="452" r:id="rId99"/>
    <p:sldId id="453" r:id="rId100"/>
    <p:sldId id="454" r:id="rId101"/>
    <p:sldId id="455" r:id="rId102"/>
    <p:sldId id="456" r:id="rId103"/>
    <p:sldId id="457" r:id="rId104"/>
    <p:sldId id="487" r:id="rId105"/>
    <p:sldId id="488" r:id="rId106"/>
    <p:sldId id="489" r:id="rId107"/>
    <p:sldId id="496" r:id="rId108"/>
    <p:sldId id="495" r:id="rId109"/>
    <p:sldId id="458" r:id="rId110"/>
    <p:sldId id="490" r:id="rId111"/>
    <p:sldId id="459" r:id="rId112"/>
    <p:sldId id="460" r:id="rId113"/>
    <p:sldId id="461" r:id="rId114"/>
    <p:sldId id="462" r:id="rId115"/>
    <p:sldId id="463" r:id="rId116"/>
    <p:sldId id="464" r:id="rId117"/>
    <p:sldId id="465" r:id="rId118"/>
    <p:sldId id="466" r:id="rId119"/>
    <p:sldId id="467" r:id="rId120"/>
    <p:sldId id="468" r:id="rId121"/>
    <p:sldId id="469" r:id="rId122"/>
    <p:sldId id="470" r:id="rId123"/>
    <p:sldId id="471" r:id="rId124"/>
    <p:sldId id="472" r:id="rId125"/>
    <p:sldId id="474" r:id="rId126"/>
    <p:sldId id="475" r:id="rId127"/>
    <p:sldId id="476" r:id="rId128"/>
    <p:sldId id="477" r:id="rId129"/>
    <p:sldId id="478" r:id="rId130"/>
    <p:sldId id="479" r:id="rId131"/>
    <p:sldId id="480" r:id="rId132"/>
    <p:sldId id="481" r:id="rId133"/>
    <p:sldId id="498" r:id="rId134"/>
    <p:sldId id="497" r:id="rId135"/>
    <p:sldId id="482" r:id="rId136"/>
    <p:sldId id="483" r:id="rId137"/>
    <p:sldId id="499" r:id="rId138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6924042-A860-4858-9868-3300C55DCBC0}">
          <p14:sldIdLst>
            <p14:sldId id="256"/>
            <p14:sldId id="258"/>
          </p14:sldIdLst>
        </p14:section>
        <p14:section name="개요" id="{BC9A48B5-6683-49F8-B398-840FED07CC33}">
          <p14:sldIdLst>
            <p14:sldId id="269"/>
            <p14:sldId id="257"/>
            <p14:sldId id="401"/>
            <p14:sldId id="402"/>
          </p14:sldIdLst>
        </p14:section>
        <p14:section name="지지물" id="{B1C94DD6-F425-4585-AFFA-B88FD2B3535D}">
          <p14:sldIdLst>
            <p14:sldId id="399"/>
            <p14:sldId id="494"/>
            <p14:sldId id="261"/>
            <p14:sldId id="264"/>
            <p14:sldId id="295"/>
            <p14:sldId id="296"/>
            <p14:sldId id="297"/>
          </p14:sldIdLst>
        </p14:section>
        <p14:section name="장주" id="{1D0488B7-7CD2-4A80-99B9-1CB5486B43DF}">
          <p14:sldIdLst>
            <p14:sldId id="299"/>
            <p14:sldId id="300"/>
            <p14:sldId id="301"/>
            <p14:sldId id="510"/>
            <p14:sldId id="317"/>
            <p14:sldId id="318"/>
          </p14:sldIdLst>
        </p14:section>
        <p14:section name="전선" id="{F9463565-6949-442E-B04D-A97384CB1FA6}">
          <p14:sldIdLst>
            <p14:sldId id="323"/>
            <p14:sldId id="325"/>
            <p14:sldId id="326"/>
            <p14:sldId id="331"/>
            <p14:sldId id="344"/>
            <p14:sldId id="349"/>
          </p14:sldIdLst>
        </p14:section>
        <p14:section name="보호선·망" id="{96CCDB58-D98A-4008-9044-A60E4BE4CDF6}">
          <p14:sldIdLst>
            <p14:sldId id="353"/>
            <p14:sldId id="384"/>
          </p14:sldIdLst>
        </p14:section>
        <p14:section name="변압기" id="{7451CCB9-ACA9-44A3-AF02-69D94DECDBF3}">
          <p14:sldIdLst>
            <p14:sldId id="383"/>
            <p14:sldId id="354"/>
            <p14:sldId id="357"/>
            <p14:sldId id="359"/>
          </p14:sldIdLst>
        </p14:section>
        <p14:section name="접지" id="{4DA11613-0E0F-44CA-9120-4730F78D8ADC}">
          <p14:sldIdLst>
            <p14:sldId id="367"/>
            <p14:sldId id="368"/>
            <p14:sldId id="372"/>
          </p14:sldIdLst>
        </p14:section>
        <p14:section name="인입선" id="{9049CC5B-A05A-401B-A5A5-C4AAF5BAF7A6}">
          <p14:sldIdLst>
            <p14:sldId id="382"/>
            <p14:sldId id="403"/>
          </p14:sldIdLst>
        </p14:section>
        <p14:section name="개폐기" id="{22F851CB-2F14-4E1B-8474-B1CDAFC0677A}">
          <p14:sldIdLst>
            <p14:sldId id="374"/>
            <p14:sldId id="375"/>
          </p14:sldIdLst>
        </p14:section>
        <p14:section name="내뢰대책" id="{F81C6A9E-9A24-4D23-92F2-30AC6764807C}">
          <p14:sldIdLst>
            <p14:sldId id="391"/>
            <p14:sldId id="392"/>
          </p14:sldIdLst>
        </p14:section>
        <p14:section name="염해대책" id="{4F69D062-B03B-4915-8791-6EF7B8724D91}">
          <p14:sldIdLst>
            <p14:sldId id="394"/>
            <p14:sldId id="395"/>
          </p14:sldIdLst>
        </p14:section>
        <p14:section name="별첨" id="{3F8F8AF3-0306-49C8-B40A-8DEEDEA05A8A}">
          <p14:sldIdLst>
            <p14:sldId id="404"/>
          </p14:sldIdLst>
        </p14:section>
        <p14:section name="별첨: 지지물/지주" id="{3C818405-24F4-4952-99E2-A07F239A5F1C}">
          <p14:sldIdLst>
            <p14:sldId id="405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500"/>
            <p14:sldId id="501"/>
            <p14:sldId id="502"/>
            <p14:sldId id="503"/>
            <p14:sldId id="421"/>
            <p14:sldId id="507"/>
            <p14:sldId id="508"/>
            <p14:sldId id="424"/>
            <p14:sldId id="485"/>
          </p14:sldIdLst>
        </p14:section>
        <p14:section name="별첨: 장주" id="{9799FC96-E510-4184-8243-1A87A215F598}">
          <p14:sldIdLst>
            <p14:sldId id="425"/>
            <p14:sldId id="509"/>
            <p14:sldId id="486"/>
            <p14:sldId id="427"/>
            <p14:sldId id="428"/>
            <p14:sldId id="429"/>
            <p14:sldId id="491"/>
            <p14:sldId id="433"/>
            <p14:sldId id="434"/>
            <p14:sldId id="492"/>
            <p14:sldId id="435"/>
            <p14:sldId id="436"/>
          </p14:sldIdLst>
        </p14:section>
        <p14:section name="별첨: 전선" id="{8174577A-090A-4A83-94A8-0BE46EE4D052}">
          <p14:sldIdLst>
            <p14:sldId id="437"/>
            <p14:sldId id="438"/>
            <p14:sldId id="439"/>
            <p14:sldId id="440"/>
            <p14:sldId id="441"/>
            <p14:sldId id="506"/>
            <p14:sldId id="443"/>
            <p14:sldId id="444"/>
            <p14:sldId id="445"/>
            <p14:sldId id="446"/>
            <p14:sldId id="447"/>
            <p14:sldId id="448"/>
            <p14:sldId id="449"/>
            <p14:sldId id="511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87"/>
            <p14:sldId id="488"/>
            <p14:sldId id="489"/>
          </p14:sldIdLst>
        </p14:section>
        <p14:section name="별첨: 보호선·망" id="{CAB95A5A-F8D4-499D-A688-27219FCBF392}">
          <p14:sldIdLst>
            <p14:sldId id="496"/>
            <p14:sldId id="495"/>
          </p14:sldIdLst>
        </p14:section>
        <p14:section name="별첨: 변압기" id="{F1E0247D-4F51-463D-8010-2D22A3A9EB08}">
          <p14:sldIdLst>
            <p14:sldId id="458"/>
            <p14:sldId id="490"/>
            <p14:sldId id="459"/>
            <p14:sldId id="460"/>
            <p14:sldId id="461"/>
            <p14:sldId id="462"/>
            <p14:sldId id="463"/>
            <p14:sldId id="464"/>
            <p14:sldId id="465"/>
          </p14:sldIdLst>
        </p14:section>
        <p14:section name="별첨: 접지" id="{5C4CCEC5-8F7A-4B21-B1AB-A9CE020FBB17}">
          <p14:sldIdLst>
            <p14:sldId id="466"/>
            <p14:sldId id="467"/>
            <p14:sldId id="468"/>
            <p14:sldId id="469"/>
          </p14:sldIdLst>
        </p14:section>
        <p14:section name="별첨: 인입선" id="{F8FD0D35-F8B8-4762-8733-0AF6A973E8FA}">
          <p14:sldIdLst>
            <p14:sldId id="470"/>
            <p14:sldId id="471"/>
            <p14:sldId id="472"/>
          </p14:sldIdLst>
        </p14:section>
        <p14:section name="별첨: 개폐기" id="{3E4CB1E1-BDAE-437E-B472-2D9B82AA7B59}">
          <p14:sldIdLst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</p14:sldIdLst>
        </p14:section>
        <p14:section name="별첨: 내뢰대책" id="{83F4F02D-2591-4FDF-80BF-020AB54C26A8}">
          <p14:sldIdLst>
            <p14:sldId id="498"/>
            <p14:sldId id="497"/>
          </p14:sldIdLst>
        </p14:section>
        <p14:section name="별첨: 염해대책" id="{1DC423D3-E470-47FB-9C44-C32E8B9721A9}">
          <p14:sldIdLst>
            <p14:sldId id="482"/>
            <p14:sldId id="483"/>
            <p14:sldId id="4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704" autoAdjust="0"/>
  </p:normalViewPr>
  <p:slideViewPr>
    <p:cSldViewPr snapToGrid="0">
      <p:cViewPr varScale="1">
        <p:scale>
          <a:sx n="84" d="100"/>
          <a:sy n="84" d="100"/>
        </p:scale>
        <p:origin x="81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4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63" Type="http://schemas.openxmlformats.org/officeDocument/2006/relationships/slide" Target="slides/slide60.xml"/><Relationship Id="rId84" Type="http://schemas.openxmlformats.org/officeDocument/2006/relationships/slide" Target="slides/slide81.xml"/><Relationship Id="rId138" Type="http://schemas.openxmlformats.org/officeDocument/2006/relationships/slide" Target="slides/slide135.xml"/><Relationship Id="rId107" Type="http://schemas.openxmlformats.org/officeDocument/2006/relationships/slide" Target="slides/slide104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123" Type="http://schemas.openxmlformats.org/officeDocument/2006/relationships/slide" Target="slides/slide120.xml"/><Relationship Id="rId128" Type="http://schemas.openxmlformats.org/officeDocument/2006/relationships/slide" Target="slides/slide125.xml"/><Relationship Id="rId5" Type="http://schemas.openxmlformats.org/officeDocument/2006/relationships/slide" Target="slides/slide2.xml"/><Relationship Id="rId90" Type="http://schemas.openxmlformats.org/officeDocument/2006/relationships/slide" Target="slides/slide87.xml"/><Relationship Id="rId95" Type="http://schemas.openxmlformats.org/officeDocument/2006/relationships/slide" Target="slides/slide92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113" Type="http://schemas.openxmlformats.org/officeDocument/2006/relationships/slide" Target="slides/slide110.xml"/><Relationship Id="rId118" Type="http://schemas.openxmlformats.org/officeDocument/2006/relationships/slide" Target="slides/slide115.xml"/><Relationship Id="rId134" Type="http://schemas.openxmlformats.org/officeDocument/2006/relationships/slide" Target="slides/slide131.xml"/><Relationship Id="rId139" Type="http://schemas.openxmlformats.org/officeDocument/2006/relationships/notesMaster" Target="notesMasters/notesMaster1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08" Type="http://schemas.openxmlformats.org/officeDocument/2006/relationships/slide" Target="slides/slide105.xml"/><Relationship Id="rId124" Type="http://schemas.openxmlformats.org/officeDocument/2006/relationships/slide" Target="slides/slide121.xml"/><Relationship Id="rId129" Type="http://schemas.openxmlformats.org/officeDocument/2006/relationships/slide" Target="slides/slide126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4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49" Type="http://schemas.openxmlformats.org/officeDocument/2006/relationships/slide" Target="slides/slide46.xml"/><Relationship Id="rId114" Type="http://schemas.openxmlformats.org/officeDocument/2006/relationships/slide" Target="slides/slide111.xml"/><Relationship Id="rId119" Type="http://schemas.openxmlformats.org/officeDocument/2006/relationships/slide" Target="slides/slide116.xml"/><Relationship Id="rId44" Type="http://schemas.openxmlformats.org/officeDocument/2006/relationships/slide" Target="slides/slide41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130" Type="http://schemas.openxmlformats.org/officeDocument/2006/relationships/slide" Target="slides/slide127.xml"/><Relationship Id="rId135" Type="http://schemas.openxmlformats.org/officeDocument/2006/relationships/slide" Target="slides/slide132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slide" Target="slides/slide10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slide" Target="slides/slide101.xml"/><Relationship Id="rId120" Type="http://schemas.openxmlformats.org/officeDocument/2006/relationships/slide" Target="slides/slide117.xml"/><Relationship Id="rId125" Type="http://schemas.openxmlformats.org/officeDocument/2006/relationships/slide" Target="slides/slide122.xml"/><Relationship Id="rId141" Type="http://schemas.openxmlformats.org/officeDocument/2006/relationships/viewProps" Target="viewProps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slide" Target="slides/slide107.xml"/><Relationship Id="rId115" Type="http://schemas.openxmlformats.org/officeDocument/2006/relationships/slide" Target="slides/slide112.xml"/><Relationship Id="rId131" Type="http://schemas.openxmlformats.org/officeDocument/2006/relationships/slide" Target="slides/slide128.xml"/><Relationship Id="rId136" Type="http://schemas.openxmlformats.org/officeDocument/2006/relationships/slide" Target="slides/slide133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105" Type="http://schemas.openxmlformats.org/officeDocument/2006/relationships/slide" Target="slides/slide102.xml"/><Relationship Id="rId126" Type="http://schemas.openxmlformats.org/officeDocument/2006/relationships/slide" Target="slides/slide12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121" Type="http://schemas.openxmlformats.org/officeDocument/2006/relationships/slide" Target="slides/slide118.xml"/><Relationship Id="rId14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116" Type="http://schemas.openxmlformats.org/officeDocument/2006/relationships/slide" Target="slides/slide113.xml"/><Relationship Id="rId137" Type="http://schemas.openxmlformats.org/officeDocument/2006/relationships/slide" Target="slides/slide13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111" Type="http://schemas.openxmlformats.org/officeDocument/2006/relationships/slide" Target="slides/slide108.xml"/><Relationship Id="rId132" Type="http://schemas.openxmlformats.org/officeDocument/2006/relationships/slide" Target="slides/slide129.xml"/><Relationship Id="rId15" Type="http://schemas.openxmlformats.org/officeDocument/2006/relationships/slide" Target="slides/slide12.xml"/><Relationship Id="rId36" Type="http://schemas.openxmlformats.org/officeDocument/2006/relationships/slide" Target="slides/slide33.xml"/><Relationship Id="rId57" Type="http://schemas.openxmlformats.org/officeDocument/2006/relationships/slide" Target="slides/slide54.xml"/><Relationship Id="rId106" Type="http://schemas.openxmlformats.org/officeDocument/2006/relationships/slide" Target="slides/slide103.xml"/><Relationship Id="rId127" Type="http://schemas.openxmlformats.org/officeDocument/2006/relationships/slide" Target="slides/slide12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52" Type="http://schemas.openxmlformats.org/officeDocument/2006/relationships/slide" Target="slides/slide49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122" Type="http://schemas.openxmlformats.org/officeDocument/2006/relationships/slide" Target="slides/slide119.xml"/><Relationship Id="rId143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26" Type="http://schemas.openxmlformats.org/officeDocument/2006/relationships/slide" Target="slides/slide23.xml"/><Relationship Id="rId47" Type="http://schemas.openxmlformats.org/officeDocument/2006/relationships/slide" Target="slides/slide44.xml"/><Relationship Id="rId68" Type="http://schemas.openxmlformats.org/officeDocument/2006/relationships/slide" Target="slides/slide65.xml"/><Relationship Id="rId89" Type="http://schemas.openxmlformats.org/officeDocument/2006/relationships/slide" Target="slides/slide86.xml"/><Relationship Id="rId112" Type="http://schemas.openxmlformats.org/officeDocument/2006/relationships/slide" Target="slides/slide109.xml"/><Relationship Id="rId133" Type="http://schemas.openxmlformats.org/officeDocument/2006/relationships/slide" Target="slides/slide130.xml"/><Relationship Id="rId16" Type="http://schemas.openxmlformats.org/officeDocument/2006/relationships/slide" Target="slides/slide13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24623F2-2E97-472A-8253-20B0E52FAFB2}" type="datetimeFigureOut">
              <a:rPr lang="ko-KR" altLang="en-US" smtClean="0"/>
              <a:pPr/>
              <a:t>2023-03-17 Friday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DE8CAFE-F3C4-45BF-9AD4-FE7243971DE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8806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991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298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D: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deadclamp</a:t>
            </a: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200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도체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전도도가 높아 전기가 통하기 쉬운 재료</a:t>
            </a:r>
            <a:endParaRPr lang="en-US" altLang="ko-KR" dirty="0" smtClean="0"/>
          </a:p>
          <a:p>
            <a:r>
              <a:rPr lang="ko-KR" altLang="en-US" dirty="0" smtClean="0"/>
              <a:t>절연체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전기나 열을 전달하기 어려운 성질을 가지는 물질의 총칭</a:t>
            </a:r>
            <a:endParaRPr lang="en-US" altLang="ko-KR" dirty="0" smtClean="0"/>
          </a:p>
          <a:p>
            <a:r>
              <a:rPr lang="ko-KR" altLang="en-US" dirty="0" smtClean="0"/>
              <a:t>전기저항</a:t>
            </a:r>
            <a:r>
              <a:rPr lang="en-US" altLang="ko-KR" dirty="0" smtClean="0"/>
              <a:t>: </a:t>
            </a:r>
            <a:r>
              <a:rPr lang="ko-KR" altLang="en-US" dirty="0" smtClean="0"/>
              <a:t>도체에서 전류의 흐름을 방해하는 정도를 나타내는 </a:t>
            </a:r>
            <a:r>
              <a:rPr lang="ko-KR" altLang="en-US" dirty="0" err="1" smtClean="0"/>
              <a:t>물리량</a:t>
            </a:r>
            <a:endParaRPr lang="en-US" altLang="ko-KR" dirty="0" smtClean="0"/>
          </a:p>
          <a:p>
            <a:r>
              <a:rPr lang="ko-KR" altLang="en-US" dirty="0" smtClean="0"/>
              <a:t>도전율</a:t>
            </a:r>
            <a:r>
              <a:rPr lang="en-US" altLang="ko-KR" baseline="0" dirty="0" smtClean="0"/>
              <a:t> = </a:t>
            </a:r>
            <a:r>
              <a:rPr lang="ko-KR" altLang="en-US" baseline="0" dirty="0" smtClean="0"/>
              <a:t>전도율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물질에서 전류가 잘 흐르는 정도를 나타내는 </a:t>
            </a:r>
            <a:r>
              <a:rPr lang="ko-KR" altLang="en-US" baseline="0" dirty="0" err="1" smtClean="0"/>
              <a:t>물리량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701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750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아몰퍼스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용융상태의</a:t>
            </a:r>
            <a:r>
              <a:rPr lang="ko-KR" altLang="en-US" dirty="0" smtClean="0"/>
              <a:t> 금속 원자를 재배열</a:t>
            </a:r>
            <a:endParaRPr lang="en-US" altLang="ko-KR" dirty="0" smtClean="0"/>
          </a:p>
          <a:p>
            <a:r>
              <a:rPr lang="ko-KR" altLang="en-US" dirty="0" smtClean="0"/>
              <a:t>용융</a:t>
            </a:r>
            <a:r>
              <a:rPr lang="en-US" altLang="ko-KR" dirty="0" smtClean="0"/>
              <a:t>=</a:t>
            </a:r>
            <a:r>
              <a:rPr lang="ko-KR" altLang="en-US" dirty="0" smtClean="0"/>
              <a:t>용해</a:t>
            </a:r>
            <a:r>
              <a:rPr lang="en-US" altLang="ko-KR" dirty="0" smtClean="0"/>
              <a:t>: </a:t>
            </a:r>
            <a:r>
              <a:rPr lang="ko-KR" altLang="en-US" dirty="0" smtClean="0"/>
              <a:t>고체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액체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3214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E8CAFE-F3C4-45BF-9AD4-FE7243971DE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6362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근개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아랫간격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E8CAFE-F3C4-45BF-9AD4-FE7243971DE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5600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허용전류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전선이나 케이블에 흘릴 수 있는 전류의 최대 값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86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2455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OW(</a:t>
            </a:r>
            <a:r>
              <a:rPr lang="ko-KR" altLang="en-US" dirty="0" smtClean="0"/>
              <a:t>옥외용 </a:t>
            </a:r>
            <a:r>
              <a:rPr lang="ko-KR" altLang="en-US" dirty="0" err="1" smtClean="0"/>
              <a:t>비닐절연</a:t>
            </a:r>
            <a:r>
              <a:rPr lang="ko-KR" altLang="en-US" dirty="0" smtClean="0"/>
              <a:t> 전선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WO(</a:t>
            </a:r>
            <a:r>
              <a:rPr lang="ko-KR" altLang="en-US" dirty="0" smtClean="0"/>
              <a:t>나선</a:t>
            </a:r>
            <a:r>
              <a:rPr lang="en-US" altLang="ko-KR" dirty="0" smtClean="0"/>
              <a:t>): </a:t>
            </a:r>
            <a:r>
              <a:rPr lang="ko-KR" altLang="en-US" dirty="0" smtClean="0"/>
              <a:t>가공송전선과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재번선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접지용</a:t>
            </a:r>
            <a:r>
              <a:rPr lang="ko-KR" altLang="en-US" dirty="0" smtClean="0"/>
              <a:t> 전선으로 사용하는데 일반용과 가공송전선으로 구분</a:t>
            </a:r>
            <a:r>
              <a:rPr lang="en-US" altLang="ko-KR" baseline="0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92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18096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이도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처짐정도</a:t>
            </a: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94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1490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가공배전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지상 위</a:t>
            </a:r>
            <a:r>
              <a:rPr lang="ko-KR" altLang="en-US" baseline="0" dirty="0" smtClean="0"/>
              <a:t> 배전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가공선로</a:t>
            </a:r>
            <a:r>
              <a:rPr lang="en-US" altLang="ko-KR" baseline="0" smtClean="0"/>
              <a:t>: </a:t>
            </a:r>
            <a:r>
              <a:rPr lang="ko-KR" altLang="en-US" baseline="0" smtClean="0"/>
              <a:t>공중에 </a:t>
            </a:r>
            <a:r>
              <a:rPr lang="ko-KR" altLang="en-US" baseline="0" dirty="0" smtClean="0"/>
              <a:t>설치한 </a:t>
            </a:r>
            <a:r>
              <a:rPr lang="ko-KR" altLang="en-US" baseline="0" dirty="0" err="1" smtClean="0"/>
              <a:t>전선로</a:t>
            </a:r>
            <a:endParaRPr lang="en-US" altLang="ko-KR" baseline="0" dirty="0" smtClean="0"/>
          </a:p>
          <a:p>
            <a:r>
              <a:rPr lang="ko-KR" altLang="en-US" baseline="0" dirty="0" smtClean="0"/>
              <a:t>배전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발전소에서 생산된 전기를 </a:t>
            </a:r>
            <a:r>
              <a:rPr lang="ko-KR" altLang="en-US" baseline="0" dirty="0" err="1" smtClean="0"/>
              <a:t>수용가에</a:t>
            </a:r>
            <a:r>
              <a:rPr lang="ko-KR" altLang="en-US" baseline="0" dirty="0" smtClean="0"/>
              <a:t> 공급 하는 것</a:t>
            </a: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017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 smtClean="0"/>
              <a:t>전선로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발전소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변전소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개폐소 이에 준하는 곳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전기사용장소 상호간의 전선 및 이를 지지하거나 수용하는 시설물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선간전압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두 상간의 전압의 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전압선과 전압선 사이의 전압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배전방식</a:t>
            </a:r>
            <a:endParaRPr lang="en-US" altLang="ko-KR" baseline="0" dirty="0" smtClean="0"/>
          </a:p>
          <a:p>
            <a:r>
              <a:rPr lang="ko-KR" altLang="en-US" baseline="0" dirty="0" smtClean="0"/>
              <a:t>부하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주로 전기 회로에서 전류의 일정 분량을 의도적으로 </a:t>
            </a:r>
            <a:r>
              <a:rPr lang="ko-KR" altLang="en-US" baseline="0" dirty="0" err="1" smtClean="0"/>
              <a:t>출력쪽으로</a:t>
            </a:r>
            <a:r>
              <a:rPr lang="ko-KR" altLang="en-US" baseline="0" dirty="0" smtClean="0"/>
              <a:t> 흐르도록 하는 것</a:t>
            </a:r>
            <a:endParaRPr lang="en-US" altLang="ko-KR" baseline="0" dirty="0" smtClean="0"/>
          </a:p>
          <a:p>
            <a:r>
              <a:rPr lang="ko-KR" altLang="en-US" baseline="0" dirty="0" smtClean="0"/>
              <a:t>전기를 띠게 하거나 기계의 힘을 내게 하는 부담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전기가 소모된다는 의미</a:t>
            </a:r>
            <a:endParaRPr lang="en-US" altLang="ko-KR" baseline="0" dirty="0" smtClean="0"/>
          </a:p>
          <a:p>
            <a:r>
              <a:rPr lang="ko-KR" altLang="en-US" baseline="0" dirty="0" smtClean="0"/>
              <a:t>중성선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배전방식에서 </a:t>
            </a:r>
            <a:r>
              <a:rPr lang="ko-KR" altLang="en-US" baseline="0" dirty="0" err="1" smtClean="0"/>
              <a:t>접지선과</a:t>
            </a:r>
            <a:r>
              <a:rPr lang="ko-KR" altLang="en-US" baseline="0" dirty="0" smtClean="0"/>
              <a:t> 달리 전기회로를 구성하여 부하에 전류 공급</a:t>
            </a:r>
            <a:endParaRPr lang="en-US" altLang="ko-KR" baseline="0" dirty="0" smtClean="0"/>
          </a:p>
          <a:p>
            <a:r>
              <a:rPr lang="ko-KR" altLang="en-US" baseline="0" dirty="0" smtClean="0"/>
              <a:t>접지선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부하에 전류를 공급하지 않고 대지와 </a:t>
            </a:r>
            <a:r>
              <a:rPr lang="ko-KR" altLang="en-US" baseline="0" dirty="0" err="1" smtClean="0"/>
              <a:t>등전위를</a:t>
            </a:r>
            <a:r>
              <a:rPr lang="ko-KR" altLang="en-US" baseline="0" dirty="0" smtClean="0"/>
              <a:t> 목적</a:t>
            </a:r>
            <a:endParaRPr lang="en-US" altLang="ko-KR" baseline="0" dirty="0" smtClean="0"/>
          </a:p>
          <a:p>
            <a:r>
              <a:rPr lang="ko-KR" altLang="en-US" baseline="0" dirty="0" smtClean="0"/>
              <a:t>대지의 </a:t>
            </a:r>
            <a:r>
              <a:rPr lang="ko-KR" altLang="en-US" baseline="0" dirty="0" err="1" smtClean="0"/>
              <a:t>접지극과</a:t>
            </a:r>
            <a:r>
              <a:rPr lang="ko-KR" altLang="en-US" baseline="0" dirty="0" smtClean="0"/>
              <a:t> 연결되는 선</a:t>
            </a:r>
            <a:endParaRPr lang="en-US" altLang="ko-KR" baseline="0" dirty="0" smtClean="0"/>
          </a:p>
          <a:p>
            <a:r>
              <a:rPr lang="ko-KR" altLang="en-US" baseline="0" dirty="0" smtClean="0"/>
              <a:t>전압선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전기가 들어오는 선</a:t>
            </a:r>
            <a:endParaRPr lang="en-US" altLang="ko-KR" baseline="0" dirty="0" smtClean="0"/>
          </a:p>
          <a:p>
            <a:r>
              <a:rPr lang="ko-KR" altLang="en-US" baseline="0" dirty="0" smtClean="0"/>
              <a:t>전기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회로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전기가 흐르는 길</a:t>
            </a:r>
            <a:endParaRPr lang="en-US" altLang="ko-KR" baseline="0" dirty="0" smtClean="0"/>
          </a:p>
          <a:p>
            <a:r>
              <a:rPr lang="en-US" altLang="ko-KR" baseline="0" dirty="0" smtClean="0"/>
              <a:t>3</a:t>
            </a:r>
            <a:r>
              <a:rPr lang="ko-KR" altLang="en-US" baseline="0" dirty="0" smtClean="0"/>
              <a:t>상 전기는 서로간에 위상의 차이가 나는 전기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최고전압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선로의 </a:t>
            </a:r>
            <a:r>
              <a:rPr lang="ko-KR" altLang="en-US" baseline="0" dirty="0" err="1" smtClean="0"/>
              <a:t>이상상태</a:t>
            </a:r>
            <a:r>
              <a:rPr lang="en-US" altLang="ko-KR" baseline="0" dirty="0" smtClean="0"/>
              <a:t>(1</a:t>
            </a:r>
            <a:r>
              <a:rPr lang="ko-KR" altLang="en-US" baseline="0" dirty="0" err="1" smtClean="0"/>
              <a:t>선지락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정전유도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코로나 등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을 고려한 선로 상에 나타날 수 있는 최고의 </a:t>
            </a:r>
            <a:r>
              <a:rPr lang="ko-KR" altLang="en-US" baseline="0" dirty="0" err="1" smtClean="0"/>
              <a:t>선간전압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853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사고나</a:t>
            </a:r>
            <a:r>
              <a:rPr lang="en-US" altLang="ko-KR" dirty="0" smtClean="0"/>
              <a:t> </a:t>
            </a:r>
            <a:r>
              <a:rPr lang="ko-KR" altLang="en-US" dirty="0" smtClean="0"/>
              <a:t>작업 등으로 인한 정전일 경우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동일 변전소의 다른 변압기나 다른 변전소의 주변압기로부터 선로 전체 등에 의하여 일정한 비율로 전력을 공급 하는 것</a:t>
            </a:r>
            <a:endParaRPr lang="en-US" altLang="ko-KR" dirty="0" smtClean="0"/>
          </a:p>
          <a:p>
            <a:r>
              <a:rPr lang="en-US" altLang="ko-KR" sz="1200" dirty="0" smtClean="0"/>
              <a:t>M.tr(</a:t>
            </a:r>
            <a:r>
              <a:rPr lang="ko-KR" altLang="en-US" sz="1200" dirty="0" err="1" smtClean="0"/>
              <a:t>주변압기</a:t>
            </a:r>
            <a:r>
              <a:rPr lang="en-US" altLang="ko-KR" sz="1200" dirty="0" smtClean="0"/>
              <a:t>):</a:t>
            </a:r>
            <a:r>
              <a:rPr lang="en-US" altLang="ko-KR" sz="1200" baseline="0" dirty="0" smtClean="0"/>
              <a:t> </a:t>
            </a:r>
            <a:r>
              <a:rPr lang="ko-KR" altLang="en-US" sz="1200" baseline="0" dirty="0" smtClean="0"/>
              <a:t>전압을 변성</a:t>
            </a:r>
            <a:endParaRPr lang="en-US" altLang="ko-KR" dirty="0" smtClean="0"/>
          </a:p>
          <a:p>
            <a:r>
              <a:rPr lang="ko-KR" altLang="en-US" baseline="0" dirty="0" smtClean="0"/>
              <a:t>전기적 위치에너지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전위</a:t>
            </a:r>
            <a:endParaRPr lang="en-US" altLang="ko-KR" baseline="0" dirty="0" smtClean="0"/>
          </a:p>
          <a:p>
            <a:r>
              <a:rPr lang="ko-KR" altLang="en-US" baseline="0" dirty="0" smtClean="0"/>
              <a:t>전압강하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저항을 통과하면서 생기는 전위 감소</a:t>
            </a:r>
            <a:endParaRPr lang="en-US" altLang="ko-KR" baseline="0" dirty="0" smtClean="0"/>
          </a:p>
          <a:p>
            <a:r>
              <a:rPr lang="ko-KR" altLang="en-US" baseline="0" dirty="0" smtClean="0"/>
              <a:t>간선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인입개폐기와 분기점에 설치된 분기개폐기를 연결하기 위한 것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긍장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선로 길이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69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CP: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철근 </a:t>
            </a:r>
            <a:r>
              <a:rPr lang="en-US" altLang="ko-KR" baseline="0" dirty="0" smtClean="0"/>
              <a:t>+ </a:t>
            </a:r>
            <a:r>
              <a:rPr lang="ko-KR" altLang="en-US" baseline="0" dirty="0" smtClean="0"/>
              <a:t>콘크리트</a:t>
            </a:r>
            <a:endParaRPr lang="en-US" altLang="ko-KR" baseline="0" dirty="0" smtClean="0"/>
          </a:p>
          <a:p>
            <a:r>
              <a:rPr lang="en-US" altLang="ko-KR" baseline="0" dirty="0" smtClean="0"/>
              <a:t>FRP: </a:t>
            </a:r>
            <a:r>
              <a:rPr lang="ko-KR" altLang="en-US" baseline="0" dirty="0" smtClean="0"/>
              <a:t>유리섬유로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강화된 플라스틱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754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경간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기둥과 </a:t>
            </a:r>
            <a:r>
              <a:rPr lang="ko-KR" altLang="en-US" dirty="0" err="1" smtClean="0"/>
              <a:t>기둥사이의</a:t>
            </a:r>
            <a:r>
              <a:rPr lang="ko-KR" altLang="en-US" dirty="0" smtClean="0"/>
              <a:t> 거리</a:t>
            </a:r>
            <a:endParaRPr lang="en-US" altLang="ko-KR" dirty="0" smtClean="0"/>
          </a:p>
          <a:p>
            <a:r>
              <a:rPr lang="ko-KR" altLang="en-US" dirty="0" smtClean="0"/>
              <a:t>공가</a:t>
            </a:r>
            <a:r>
              <a:rPr lang="en-US" altLang="ko-KR" dirty="0" smtClean="0"/>
              <a:t>: </a:t>
            </a:r>
            <a:r>
              <a:rPr lang="ko-KR" altLang="en-US" dirty="0" smtClean="0"/>
              <a:t>동일 </a:t>
            </a:r>
            <a:r>
              <a:rPr lang="ko-KR" altLang="en-US" dirty="0" err="1" smtClean="0"/>
              <a:t>지지물에</a:t>
            </a:r>
            <a:r>
              <a:rPr lang="ko-KR" altLang="en-US" dirty="0" smtClean="0"/>
              <a:t> 가공 전선을 시설하는 경우에 </a:t>
            </a:r>
            <a:r>
              <a:rPr lang="ko-KR" altLang="en-US" dirty="0" err="1" smtClean="0"/>
              <a:t>특고압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저압의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전력선과 </a:t>
            </a:r>
            <a:r>
              <a:rPr lang="ko-KR" altLang="en-US" dirty="0" err="1" smtClean="0"/>
              <a:t>약전류전선</a:t>
            </a:r>
            <a:r>
              <a:rPr lang="en-US" altLang="ko-KR" dirty="0" smtClean="0"/>
              <a:t>(</a:t>
            </a:r>
            <a:r>
              <a:rPr lang="ko-KR" altLang="en-US" dirty="0" smtClean="0"/>
              <a:t>통신선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같이 가설된 것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92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Ex) </a:t>
            </a:r>
            <a:r>
              <a:rPr lang="ko-KR" altLang="en-US" dirty="0" smtClean="0"/>
              <a:t>서울간 </a:t>
            </a:r>
            <a:r>
              <a:rPr lang="en-US" altLang="ko-KR" dirty="0" smtClean="0"/>
              <a:t>3 R3 R1 H1: </a:t>
            </a:r>
            <a:r>
              <a:rPr lang="ko-KR" altLang="en-US" dirty="0" smtClean="0"/>
              <a:t>변전소로부터 지명 서울간 세번째 전주에서 우측</a:t>
            </a:r>
            <a:r>
              <a:rPr lang="ko-KR" altLang="en-US" baseline="0" dirty="0" smtClean="0"/>
              <a:t> 세번째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다시 </a:t>
            </a:r>
            <a:r>
              <a:rPr lang="ko-KR" altLang="en-US" baseline="0" dirty="0" err="1" smtClean="0"/>
              <a:t>우측방향의</a:t>
            </a:r>
            <a:r>
              <a:rPr lang="ko-KR" altLang="en-US" baseline="0" dirty="0" smtClean="0"/>
              <a:t> 첫번째 전주와 두번째 </a:t>
            </a:r>
            <a:r>
              <a:rPr lang="ko-KR" altLang="en-US" baseline="0" dirty="0" err="1" smtClean="0"/>
              <a:t>전주사이에</a:t>
            </a:r>
            <a:r>
              <a:rPr lang="ko-KR" altLang="en-US" baseline="0" dirty="0" smtClean="0"/>
              <a:t> 위치한 </a:t>
            </a:r>
            <a:r>
              <a:rPr lang="ko-KR" altLang="en-US" baseline="0" dirty="0" err="1" smtClean="0"/>
              <a:t>할입전주</a:t>
            </a:r>
            <a:r>
              <a:rPr lang="ko-KR" altLang="en-US" baseline="0" dirty="0" smtClean="0"/>
              <a:t> 강남간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선로</a:t>
            </a:r>
            <a:endParaRPr lang="en-US" altLang="ko-KR" baseline="0" dirty="0" smtClean="0"/>
          </a:p>
          <a:p>
            <a:r>
              <a:rPr lang="en-US" altLang="ko-KR" dirty="0" smtClean="0"/>
              <a:t>S/S </a:t>
            </a:r>
            <a:r>
              <a:rPr lang="ko-KR" altLang="en-US" dirty="0" smtClean="0"/>
              <a:t>는 변전소</a:t>
            </a:r>
            <a:endParaRPr lang="en-US" altLang="ko-KR" dirty="0" smtClean="0"/>
          </a:p>
          <a:p>
            <a:r>
              <a:rPr lang="ko-KR" altLang="en-US" dirty="0" smtClean="0"/>
              <a:t>서울간</a:t>
            </a:r>
            <a:r>
              <a:rPr lang="en-US" altLang="ko-KR" dirty="0" smtClean="0"/>
              <a:t>3B4L4</a:t>
            </a:r>
          </a:p>
          <a:p>
            <a:r>
              <a:rPr lang="en-US" altLang="ko-KR" dirty="0" smtClean="0"/>
              <a:t>EX) </a:t>
            </a:r>
            <a:r>
              <a:rPr lang="ko-KR" altLang="en-US" dirty="0" smtClean="0"/>
              <a:t>서울간 </a:t>
            </a:r>
            <a:r>
              <a:rPr lang="en-US" altLang="ko-KR" dirty="0" smtClean="0"/>
              <a:t>-&gt; </a:t>
            </a:r>
            <a:r>
              <a:rPr lang="ko-KR" altLang="en-US" dirty="0" err="1" smtClean="0"/>
              <a:t>서울간선</a:t>
            </a:r>
            <a:r>
              <a:rPr lang="ko-KR" altLang="en-US" dirty="0" smtClean="0"/>
              <a:t> 해당 변전소로부터 인출된 </a:t>
            </a:r>
            <a:r>
              <a:rPr lang="ko-KR" altLang="en-US" dirty="0" err="1" smtClean="0"/>
              <a:t>간선명</a:t>
            </a:r>
            <a:endParaRPr lang="en-US" altLang="ko-KR" dirty="0" smtClean="0"/>
          </a:p>
          <a:p>
            <a:r>
              <a:rPr lang="en-US" altLang="ko-KR" baseline="0" dirty="0" smtClean="0"/>
              <a:t>     3 -&gt; </a:t>
            </a:r>
            <a:r>
              <a:rPr lang="ko-KR" altLang="en-US" baseline="0" dirty="0" smtClean="0"/>
              <a:t>해당 변전소로 부터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번째 </a:t>
            </a:r>
            <a:r>
              <a:rPr lang="ko-KR" altLang="en-US" baseline="0" dirty="0" err="1" smtClean="0"/>
              <a:t>전주라는</a:t>
            </a:r>
            <a:r>
              <a:rPr lang="ko-KR" altLang="en-US" baseline="0" dirty="0" smtClean="0"/>
              <a:t> 의미</a:t>
            </a:r>
            <a:endParaRPr lang="en-US" altLang="ko-KR" baseline="0" dirty="0" smtClean="0"/>
          </a:p>
          <a:p>
            <a:r>
              <a:rPr lang="en-US" altLang="ko-KR" baseline="0" dirty="0" smtClean="0"/>
              <a:t>     B4L4 -&gt; </a:t>
            </a:r>
            <a:r>
              <a:rPr lang="ko-KR" altLang="en-US" baseline="0" dirty="0" smtClean="0"/>
              <a:t>세번째 전주에서 우측이나 </a:t>
            </a:r>
            <a:r>
              <a:rPr lang="ko-KR" altLang="en-US" baseline="0" dirty="0" err="1" smtClean="0"/>
              <a:t>죄측사이에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B4</a:t>
            </a:r>
            <a:r>
              <a:rPr lang="ko-KR" altLang="en-US" baseline="0" dirty="0" smtClean="0"/>
              <a:t>이고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좌측에서 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번째라는 의미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2870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상기 관리구번호는 평면 직각좌표계의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X,Y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좌표에 있어서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짝수의 중앙 좌표를 기준으로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2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로 나누고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10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단위 이하의 숫자만 생성하여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cs typeface="+mn-cs"/>
              </a:rPr>
              <a:t>관리구로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 표시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예를 들어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 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X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값이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232Km, Y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값이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228Km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일 경우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cs typeface="+mn-cs"/>
              </a:rPr>
              <a:t>횡관리구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 번호는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232→232/2→116→16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으로 표시하고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cs typeface="+mn-cs"/>
              </a:rPr>
              <a:t>종관리구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 번호는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228→228/2→114→14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로 표시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따라서 기본 관리구번호는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1614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관리구번호의 앞에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4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개의 숫자는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cs typeface="+mn-cs"/>
              </a:rPr>
              <a:t>위도경도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 좌표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영어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+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횡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.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cs typeface="+mn-cs"/>
              </a:rPr>
              <a:t>종좌표번호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cs typeface="+mn-cs"/>
              </a:rPr>
              <a:t>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cs typeface="+mn-cs"/>
              </a:rPr>
              <a:t>+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cs typeface="+mn-cs"/>
              </a:rPr>
              <a:t> 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cs typeface="+mn-cs"/>
              </a:rPr>
              <a:t>순번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cs typeface="+mn-cs"/>
              </a:rPr>
              <a:t> = 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cs typeface="+mn-cs"/>
              </a:rPr>
              <a:t>좌표 내 </a:t>
            </a:r>
            <a:r>
              <a:rPr lang="ko-KR" altLang="en-US" sz="1200" b="0" i="0" kern="1200" baseline="0" dirty="0" err="1" smtClean="0">
                <a:solidFill>
                  <a:schemeClr val="tx1"/>
                </a:solidFill>
                <a:effectLst/>
                <a:cs typeface="+mn-cs"/>
              </a:rPr>
              <a:t>세부위치</a:t>
            </a:r>
            <a:endParaRPr lang="en-US" altLang="ko-KR" sz="1200" b="0" i="0" kern="1200" baseline="0" dirty="0" smtClean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2108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 smtClean="0"/>
              <a:t>라인포스트애자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특고압</a:t>
            </a:r>
            <a:r>
              <a:rPr lang="ko-KR" altLang="en-US" dirty="0" smtClean="0"/>
              <a:t> 가공배전선로에서 </a:t>
            </a:r>
            <a:r>
              <a:rPr lang="ko-KR" altLang="en-US" dirty="0" err="1" smtClean="0"/>
              <a:t>수평각도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15</a:t>
            </a:r>
            <a:r>
              <a:rPr lang="ko-KR" altLang="en-US" dirty="0" smtClean="0"/>
              <a:t>도 미만 개소와 내장 및 </a:t>
            </a:r>
            <a:r>
              <a:rPr lang="ko-KR" altLang="en-US" dirty="0" err="1" smtClean="0"/>
              <a:t>인류개소의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절연전선을</a:t>
            </a:r>
            <a:r>
              <a:rPr lang="ko-KR" altLang="en-US" dirty="0" smtClean="0"/>
              <a:t> 지지하는데 사용하고 </a:t>
            </a:r>
            <a:r>
              <a:rPr lang="ko-KR" altLang="en-US" dirty="0" err="1" smtClean="0"/>
              <a:t>완철등에</a:t>
            </a:r>
            <a:r>
              <a:rPr lang="ko-KR" altLang="en-US" dirty="0" smtClean="0"/>
              <a:t> 수직으로 설치하여 전선을 지지하고 전선과 </a:t>
            </a:r>
            <a:r>
              <a:rPr lang="ko-KR" altLang="en-US" dirty="0" err="1" smtClean="0"/>
              <a:t>금구류</a:t>
            </a:r>
            <a:r>
              <a:rPr lang="ko-KR" altLang="en-US" dirty="0" smtClean="0"/>
              <a:t> 사이의 절연을 목적으로 함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err="1" smtClean="0"/>
              <a:t>현수애자</a:t>
            </a:r>
            <a:r>
              <a:rPr lang="en-US" altLang="ko-KR" dirty="0" smtClean="0"/>
              <a:t>: </a:t>
            </a:r>
            <a:r>
              <a:rPr lang="ko-KR" altLang="en-US" dirty="0" smtClean="0"/>
              <a:t>우리나라 모든 </a:t>
            </a:r>
            <a:r>
              <a:rPr lang="ko-KR" altLang="en-US" dirty="0" err="1" smtClean="0"/>
              <a:t>송전선로에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현수애자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사용전압에</a:t>
            </a:r>
            <a:r>
              <a:rPr lang="ko-KR" altLang="en-US" dirty="0" smtClean="0"/>
              <a:t> 따라 필요한 개수</a:t>
            </a:r>
            <a:r>
              <a:rPr lang="ko-KR" altLang="en-US" baseline="0" dirty="0" smtClean="0"/>
              <a:t>만큼 연결하여 사용하는 방식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smtClean="0"/>
              <a:t>폴리머 </a:t>
            </a:r>
            <a:r>
              <a:rPr lang="ko-KR" altLang="en-US" dirty="0" err="1" smtClean="0"/>
              <a:t>현수애자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전기적인 특성이 양호하고 신뢰성이 높아 </a:t>
            </a:r>
            <a:r>
              <a:rPr lang="ko-KR" altLang="en-US" dirty="0" err="1" smtClean="0"/>
              <a:t>중요선로나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염진해지역</a:t>
            </a:r>
            <a:r>
              <a:rPr lang="ko-KR" altLang="en-US" dirty="0" smtClean="0"/>
              <a:t> 선로의 내장 </a:t>
            </a:r>
            <a:r>
              <a:rPr lang="ko-KR" altLang="en-US" dirty="0" err="1" smtClean="0"/>
              <a:t>인류개소에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smtClean="0"/>
              <a:t>애자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송전선 등에서 전기를 절연하기 위해 이용되는 기구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smtClean="0"/>
              <a:t>완철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전선 지지대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8CAFE-F3C4-45BF-9AD4-FE7243971DE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201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670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95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820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418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191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614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5040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404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632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369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367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989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03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761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105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2839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7680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8216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961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1670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486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452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0943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5133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2136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8483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018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024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760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57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69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837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AFE2-948F-4E12-B674-BE070CBF18FE}" type="datetimeFigureOut">
              <a:rPr lang="ko-KR" altLang="en-US" smtClean="0"/>
              <a:t>2023-03-17 Friday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062D0-C0DD-4FAF-9AB8-F0DE2392AA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011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/>
              <a:pPr/>
              <a:t>2023-03-17 Friday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25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fld id="{8F98AFE2-948F-4E12-B674-BE070CBF18FE}" type="datetimeFigureOut">
              <a:rPr lang="ko-KR" alt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2023-03-17 Friday</a:t>
            </a:fld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a typeface="맑은 고딕" panose="020B0503020000020004" pitchFamily="50" charset="-127"/>
              </a:defRPr>
            </a:lvl1pPr>
          </a:lstStyle>
          <a:p>
            <a:fld id="{DD9062D0-C0DD-4FAF-9AB8-F0DE2392AAB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524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AAC3C4C-E5A9-4D16-9B52-447A7854BF7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2023-03-17 Friday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D42A3B3-5F63-4839-9CDA-C234ED79D9A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395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7" Type="http://schemas.openxmlformats.org/officeDocument/2006/relationships/image" Target="../media/image94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3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1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13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5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1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16.png"/><Relationship Id="rId4" Type="http://schemas.openxmlformats.org/officeDocument/2006/relationships/image" Target="../media/image63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40822"/>
            <a:ext cx="9144000" cy="1219609"/>
          </a:xfrm>
        </p:spPr>
        <p:txBody>
          <a:bodyPr>
            <a:normAutofit/>
          </a:bodyPr>
          <a:lstStyle/>
          <a:p>
            <a:r>
              <a:rPr lang="ko-KR" altLang="en-US" sz="4800" dirty="0" smtClean="0"/>
              <a:t>가공 배전</a:t>
            </a:r>
            <a:endParaRPr lang="ko-KR" altLang="en-US" sz="4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847909" y="5599611"/>
            <a:ext cx="2926080" cy="642257"/>
          </a:xfrm>
        </p:spPr>
        <p:txBody>
          <a:bodyPr>
            <a:normAutofit/>
          </a:bodyPr>
          <a:lstStyle/>
          <a:p>
            <a:r>
              <a:rPr lang="ko-KR" altLang="en-US" sz="1600" dirty="0" smtClean="0"/>
              <a:t>기술연구소 </a:t>
            </a:r>
            <a:r>
              <a:rPr lang="ko-KR" altLang="en-US" sz="1600" dirty="0" err="1" smtClean="0"/>
              <a:t>신민경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701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45127" y="243839"/>
            <a:ext cx="10515600" cy="905691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콘크리트 </a:t>
            </a:r>
            <a:r>
              <a:rPr lang="ko-KR" altLang="en-US" sz="2800" dirty="0" smtClean="0"/>
              <a:t>전주의 특징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384662"/>
            <a:ext cx="10515600" cy="502189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2000" dirty="0" smtClean="0"/>
              <a:t>전주의 직경 증가율</a:t>
            </a:r>
            <a:r>
              <a:rPr lang="en-US" altLang="ko-KR" sz="2000" dirty="0" smtClean="0"/>
              <a:t>: 1/75</a:t>
            </a:r>
          </a:p>
          <a:p>
            <a:pPr lvl="1">
              <a:buFont typeface="맑은 고딕" panose="020B0503020000020004" pitchFamily="50" charset="-127"/>
              <a:buChar char="–"/>
            </a:pPr>
            <a:r>
              <a:rPr lang="ko-KR" altLang="en-US" sz="1600" dirty="0" smtClean="0"/>
              <a:t>예시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조건</a:t>
            </a:r>
            <a:r>
              <a:rPr lang="en-US" altLang="ko-KR" sz="1600" dirty="0" smtClean="0"/>
              <a:t>: 16M </a:t>
            </a:r>
            <a:r>
              <a:rPr lang="ko-KR" altLang="en-US" sz="1600" dirty="0" smtClean="0"/>
              <a:t>전주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끝지름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190mm, </a:t>
            </a:r>
            <a:r>
              <a:rPr lang="ko-KR" altLang="en-US" sz="1600" dirty="0" smtClean="0"/>
              <a:t>밑지름 </a:t>
            </a:r>
            <a:r>
              <a:rPr lang="en-US" altLang="ko-KR" sz="1600" dirty="0" smtClean="0"/>
              <a:t>403mm)</a:t>
            </a:r>
          </a:p>
          <a:p>
            <a:pPr lvl="1">
              <a:buFont typeface="맑은 고딕" panose="020B0503020000020004" pitchFamily="50" charset="-127"/>
              <a:buChar char="–"/>
            </a:pPr>
            <a:r>
              <a:rPr lang="en-US" altLang="ko-KR" sz="1600" dirty="0" smtClean="0"/>
              <a:t>16M </a:t>
            </a:r>
            <a:r>
              <a:rPr lang="ko-KR" altLang="en-US" sz="1600" dirty="0" smtClean="0"/>
              <a:t>밑지름 계산</a:t>
            </a:r>
            <a:r>
              <a:rPr lang="en-US" altLang="ko-KR" sz="1600" dirty="0" smtClean="0"/>
              <a:t>: 190mm + 16M </a:t>
            </a:r>
            <a:r>
              <a:rPr lang="en-US" altLang="ko-KR" sz="1600" dirty="0"/>
              <a:t>×</a:t>
            </a:r>
            <a:r>
              <a:rPr lang="en-US" altLang="ko-KR" sz="1600" dirty="0" smtClean="0"/>
              <a:t> 1000mm</a:t>
            </a:r>
            <a:r>
              <a:rPr lang="ko-KR" altLang="en-US" sz="1600" dirty="0" smtClean="0"/>
              <a:t> </a:t>
            </a:r>
            <a:r>
              <a:rPr lang="en-US" altLang="ko-KR" sz="1600" dirty="0"/>
              <a:t>×</a:t>
            </a:r>
            <a:r>
              <a:rPr lang="en-US" altLang="ko-KR" sz="1600" dirty="0" smtClean="0"/>
              <a:t> 1/75 </a:t>
            </a:r>
            <a:r>
              <a:rPr lang="ko-KR" altLang="en-US" sz="1600" dirty="0" smtClean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≒ </a:t>
            </a:r>
            <a:r>
              <a:rPr lang="en-US" altLang="ko-KR" sz="1600" dirty="0" smtClean="0">
                <a:solidFill>
                  <a:srgbClr val="000000"/>
                </a:solidFill>
                <a:ea typeface="Cambria" panose="02040503050406030204" pitchFamily="18" charset="0"/>
              </a:rPr>
              <a:t>403mm </a:t>
            </a:r>
          </a:p>
          <a:p>
            <a:pPr marL="457200" lvl="1" indent="0">
              <a:buNone/>
            </a:pPr>
            <a:endParaRPr lang="en-US" altLang="ko-KR" sz="1200" dirty="0"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2000" dirty="0" err="1" smtClean="0"/>
              <a:t>지지점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표시선</a:t>
            </a:r>
            <a:endParaRPr lang="en-US" altLang="ko-KR" sz="2000" dirty="0"/>
          </a:p>
          <a:p>
            <a:pPr lvl="1">
              <a:buFont typeface="맑은 고딕" panose="020B0503020000020004" pitchFamily="50" charset="-127"/>
              <a:buChar char="–"/>
            </a:pPr>
            <a:r>
              <a:rPr lang="ko-KR" altLang="en-US" sz="1600" dirty="0" smtClean="0"/>
              <a:t>전주가 땅에 묻히는 깊이를 표시하는 선</a:t>
            </a:r>
            <a:endParaRPr lang="en-US" altLang="ko-KR" sz="1600" dirty="0" smtClean="0"/>
          </a:p>
          <a:p>
            <a:pPr lvl="1">
              <a:buFont typeface="맑은 고딕" panose="020B0503020000020004" pitchFamily="50" charset="-127"/>
              <a:buChar char="–"/>
            </a:pPr>
            <a:r>
              <a:rPr lang="ko-KR" altLang="en-US" sz="1600" dirty="0" err="1" smtClean="0"/>
              <a:t>지지점</a:t>
            </a:r>
            <a:r>
              <a:rPr lang="ko-KR" altLang="en-US" sz="1600" dirty="0" smtClean="0"/>
              <a:t> 위치에 지름 </a:t>
            </a:r>
            <a:r>
              <a:rPr lang="en-US" altLang="ko-KR" sz="1600" dirty="0" smtClean="0"/>
              <a:t>10mm </a:t>
            </a:r>
            <a:r>
              <a:rPr lang="ko-KR" altLang="en-US" sz="1600" dirty="0" smtClean="0"/>
              <a:t>크기의 원형</a:t>
            </a:r>
            <a:endParaRPr lang="en-US" altLang="ko-KR" sz="1600" dirty="0" smtClean="0"/>
          </a:p>
          <a:p>
            <a:pPr marL="457200" lvl="1" indent="0">
              <a:buNone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 </a:t>
            </a:r>
            <a:r>
              <a:rPr lang="ko-KR" altLang="en-US" sz="1600" dirty="0" err="1" smtClean="0"/>
              <a:t>흑색표식을</a:t>
            </a:r>
            <a:r>
              <a:rPr lang="ko-KR" altLang="en-US" sz="1600" dirty="0" smtClean="0"/>
              <a:t> 전주 둘레에 표시</a:t>
            </a:r>
            <a:endParaRPr lang="en-US" altLang="ko-KR" sz="1600" dirty="0"/>
          </a:p>
          <a:p>
            <a:pPr marL="457200" lvl="1" indent="0">
              <a:buNone/>
            </a:pPr>
            <a:endParaRPr lang="en-US" altLang="ko-KR" sz="1200" dirty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2000" dirty="0" smtClean="0"/>
              <a:t>표시</a:t>
            </a:r>
            <a:endParaRPr lang="en-US" altLang="ko-KR" sz="2000" dirty="0"/>
          </a:p>
          <a:p>
            <a:pPr lvl="1">
              <a:buFont typeface="맑은 고딕" panose="020B0503020000020004" pitchFamily="50" charset="-127"/>
              <a:buChar char="–"/>
            </a:pPr>
            <a:r>
              <a:rPr lang="ko-KR" altLang="en-US" sz="1600" dirty="0" smtClean="0"/>
              <a:t>전주의 무게 중심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성형년월이</a:t>
            </a:r>
            <a:r>
              <a:rPr lang="ko-KR" altLang="en-US" sz="1600" dirty="0" smtClean="0"/>
              <a:t> 표시된 위치</a:t>
            </a:r>
            <a:endParaRPr lang="en-US" altLang="ko-KR" sz="1600" dirty="0" smtClean="0"/>
          </a:p>
          <a:p>
            <a:pPr lvl="1">
              <a:buFont typeface="맑은 고딕" panose="020B0503020000020004" pitchFamily="50" charset="-127"/>
              <a:buChar char="–"/>
            </a:pPr>
            <a:r>
              <a:rPr lang="ko-KR" altLang="en-US" sz="1600" dirty="0" smtClean="0"/>
              <a:t>호칭의 </a:t>
            </a:r>
            <a:r>
              <a:rPr lang="ko-KR" altLang="en-US" sz="1600" dirty="0" err="1" smtClean="0"/>
              <a:t>표기방법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길이 </a:t>
            </a:r>
            <a:r>
              <a:rPr lang="en-US" altLang="ko-KR" sz="1600" dirty="0" smtClean="0"/>
              <a:t>– </a:t>
            </a:r>
            <a:r>
              <a:rPr lang="ko-KR" altLang="en-US" sz="1600" dirty="0" err="1" smtClean="0"/>
              <a:t>끝지름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– </a:t>
            </a:r>
            <a:r>
              <a:rPr lang="ko-KR" altLang="en-US" sz="1600" dirty="0" err="1" smtClean="0"/>
              <a:t>설계하중</a:t>
            </a:r>
            <a:endParaRPr lang="en-US" altLang="ko-KR" sz="1600" dirty="0" smtClean="0"/>
          </a:p>
          <a:p>
            <a:pPr marL="457200" lvl="1" indent="0">
              <a:buNone/>
            </a:pPr>
            <a:r>
              <a:rPr lang="en-US" altLang="ko-KR" sz="1600" dirty="0" smtClean="0"/>
              <a:t>       (10M </a:t>
            </a:r>
            <a:r>
              <a:rPr lang="ko-KR" altLang="en-US" sz="1600" dirty="0" smtClean="0"/>
              <a:t>전주의 경우</a:t>
            </a:r>
            <a:r>
              <a:rPr lang="en-US" altLang="ko-KR" sz="1600" dirty="0" smtClean="0"/>
              <a:t>: 10-19-50)</a:t>
            </a:r>
          </a:p>
          <a:p>
            <a:pPr lvl="1">
              <a:buFont typeface="맑은 고딕" panose="020B0503020000020004" pitchFamily="50" charset="-127"/>
              <a:buChar char="–"/>
            </a:pPr>
            <a:endParaRPr lang="en-US" altLang="ko-KR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3301" y="2818395"/>
            <a:ext cx="1205187" cy="117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6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분기고리</a:t>
            </a:r>
            <a:r>
              <a:rPr lang="ko-KR" altLang="en-US" sz="2800" dirty="0" smtClean="0"/>
              <a:t> 사용 구분</a:t>
            </a:r>
            <a:endParaRPr lang="ko-KR" altLang="en-US" sz="28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2038927" y="980923"/>
          <a:ext cx="8127999" cy="1559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716050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2822083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54825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명칭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적용전선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46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분기고리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ACRS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ACRS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95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ACRS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ACRS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636553"/>
                  </a:ext>
                </a:extLst>
              </a:tr>
            </a:tbl>
          </a:graphicData>
        </a:graphic>
      </p:graphicFrame>
      <p:sp>
        <p:nvSpPr>
          <p:cNvPr id="6" name="제목 1"/>
          <p:cNvSpPr txBox="1">
            <a:spLocks/>
          </p:cNvSpPr>
          <p:nvPr/>
        </p:nvSpPr>
        <p:spPr>
          <a:xfrm>
            <a:off x="845127" y="2853867"/>
            <a:ext cx="10515600" cy="5225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분기고리의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압축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2038925" y="3524434"/>
          <a:ext cx="8128000" cy="193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4469">
                  <a:extLst>
                    <a:ext uri="{9D8B030D-6E8A-4147-A177-3AD203B41FA5}">
                      <a16:colId xmlns:a16="http://schemas.microsoft.com/office/drawing/2014/main" val="779743174"/>
                    </a:ext>
                  </a:extLst>
                </a:gridCol>
                <a:gridCol w="1419992">
                  <a:extLst>
                    <a:ext uri="{9D8B030D-6E8A-4147-A177-3AD203B41FA5}">
                      <a16:colId xmlns:a16="http://schemas.microsoft.com/office/drawing/2014/main" val="221605707"/>
                    </a:ext>
                  </a:extLst>
                </a:gridCol>
                <a:gridCol w="1616207">
                  <a:extLst>
                    <a:ext uri="{9D8B030D-6E8A-4147-A177-3AD203B41FA5}">
                      <a16:colId xmlns:a16="http://schemas.microsoft.com/office/drawing/2014/main" val="2540670184"/>
                    </a:ext>
                  </a:extLst>
                </a:gridCol>
                <a:gridCol w="1459483">
                  <a:extLst>
                    <a:ext uri="{9D8B030D-6E8A-4147-A177-3AD203B41FA5}">
                      <a16:colId xmlns:a16="http://schemas.microsoft.com/office/drawing/2014/main" val="4214900451"/>
                    </a:ext>
                  </a:extLst>
                </a:gridCol>
                <a:gridCol w="1917849">
                  <a:extLst>
                    <a:ext uri="{9D8B030D-6E8A-4147-A177-3AD203B41FA5}">
                      <a16:colId xmlns:a16="http://schemas.microsoft.com/office/drawing/2014/main" val="79367911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분기고리종별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4669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공구명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다이스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압축횟수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09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T-4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또는 전동식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U-D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U-H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U-R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압축회수는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전회수임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493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832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845127" y="365760"/>
            <a:ext cx="10515600" cy="5225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분기고리의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압축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2038925" y="1036327"/>
          <a:ext cx="8128000" cy="439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4469">
                  <a:extLst>
                    <a:ext uri="{9D8B030D-6E8A-4147-A177-3AD203B41FA5}">
                      <a16:colId xmlns:a16="http://schemas.microsoft.com/office/drawing/2014/main" val="779743174"/>
                    </a:ext>
                  </a:extLst>
                </a:gridCol>
                <a:gridCol w="1419992">
                  <a:extLst>
                    <a:ext uri="{9D8B030D-6E8A-4147-A177-3AD203B41FA5}">
                      <a16:colId xmlns:a16="http://schemas.microsoft.com/office/drawing/2014/main" val="221605707"/>
                    </a:ext>
                  </a:extLst>
                </a:gridCol>
                <a:gridCol w="1616207">
                  <a:extLst>
                    <a:ext uri="{9D8B030D-6E8A-4147-A177-3AD203B41FA5}">
                      <a16:colId xmlns:a16="http://schemas.microsoft.com/office/drawing/2014/main" val="2540670184"/>
                    </a:ext>
                  </a:extLst>
                </a:gridCol>
                <a:gridCol w="1459483">
                  <a:extLst>
                    <a:ext uri="{9D8B030D-6E8A-4147-A177-3AD203B41FA5}">
                      <a16:colId xmlns:a16="http://schemas.microsoft.com/office/drawing/2014/main" val="4214900451"/>
                    </a:ext>
                  </a:extLst>
                </a:gridCol>
                <a:gridCol w="1917849">
                  <a:extLst>
                    <a:ext uri="{9D8B030D-6E8A-4147-A177-3AD203B41FA5}">
                      <a16:colId xmlns:a16="http://schemas.microsoft.com/office/drawing/2014/main" val="79367911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스리브종별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4669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공구명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다이스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압축횟수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09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E1-1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E2-1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E2-2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E3-1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E3-2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E3-3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E4-1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E4-3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E4-4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E5-1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E5-3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E5-4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E5-5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또는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전동식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U-D3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U-D3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U-N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압축회수는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전회수임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493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30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74168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전선 </a:t>
            </a:r>
            <a:r>
              <a:rPr lang="ko-KR" altLang="en-US" sz="2800" dirty="0" err="1" smtClean="0"/>
              <a:t>바인드</a:t>
            </a:r>
            <a:r>
              <a:rPr lang="en-US" altLang="ko-KR" sz="2800" dirty="0" smtClean="0"/>
              <a:t>(LP</a:t>
            </a:r>
            <a:r>
              <a:rPr lang="ko-KR" altLang="en-US" sz="2800" dirty="0" smtClean="0"/>
              <a:t>애자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45127" y="792477"/>
            <a:ext cx="10515600" cy="5808620"/>
          </a:xfrm>
        </p:spPr>
        <p:txBody>
          <a:bodyPr>
            <a:normAutofit/>
          </a:bodyPr>
          <a:lstStyle/>
          <a:p>
            <a:r>
              <a:rPr lang="ko-KR" altLang="en-US" sz="1800" dirty="0" err="1" smtClean="0"/>
              <a:t>보통바인드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특고압선로의</a:t>
            </a:r>
            <a:r>
              <a:rPr lang="ko-KR" altLang="en-US" sz="1800" dirty="0" smtClean="0"/>
              <a:t> 사선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활선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무정전작업</a:t>
            </a:r>
            <a:endParaRPr lang="en-US" altLang="ko-KR" sz="1800" dirty="0" smtClean="0"/>
          </a:p>
          <a:p>
            <a:r>
              <a:rPr lang="ko-KR" altLang="en-US" sz="1800" dirty="0" err="1" smtClean="0"/>
              <a:t>화설바인드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보통바인드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곤란시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간접활선작업으로 시행</a:t>
            </a:r>
            <a:endParaRPr lang="ko-KR" altLang="en-US" sz="1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53951"/>
          <a:stretch/>
        </p:blipFill>
        <p:spPr>
          <a:xfrm>
            <a:off x="1148225" y="1512612"/>
            <a:ext cx="2884042" cy="197516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9178"/>
          <a:stretch/>
        </p:blipFill>
        <p:spPr>
          <a:xfrm>
            <a:off x="4335365" y="1512612"/>
            <a:ext cx="3182984" cy="197516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225" y="4415243"/>
            <a:ext cx="2884042" cy="1582706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845127" y="3796934"/>
            <a:ext cx="10515600" cy="618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트</a:t>
            </a: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래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킹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(Tracking)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365" y="4392578"/>
            <a:ext cx="3003597" cy="162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2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7379" y="383173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바인드리스</a:t>
            </a:r>
            <a:r>
              <a:rPr lang="en-US" altLang="ko-KR" sz="2800" dirty="0" smtClean="0"/>
              <a:t> LP</a:t>
            </a:r>
            <a:r>
              <a:rPr lang="ko-KR" altLang="en-US" sz="2800" dirty="0" smtClean="0"/>
              <a:t>커버</a:t>
            </a:r>
            <a:endParaRPr lang="ko-KR" altLang="en-US" sz="2800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487" y="1314990"/>
            <a:ext cx="7269123" cy="28999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84960" y="4528456"/>
            <a:ext cx="7188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염진해지역의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LP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애자 상단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전선장악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기존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LP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애자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대체 사용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이탈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다발지역의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LP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애자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70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7379" y="383173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정형바인드</a:t>
            </a:r>
            <a:endParaRPr lang="ko-KR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584960" y="4528456"/>
            <a:ext cx="75376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오손등급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급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이상지역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절연전선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트래킹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발생우려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개소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반도전성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재질로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부분의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누설전류를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분산시켜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트래킹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예방효과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정형화 형상의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기존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대비 설치 및 철거작업 간편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642" y="1416591"/>
            <a:ext cx="7933107" cy="232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58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/>
              <a:t>보호선 ∙ </a:t>
            </a:r>
            <a:r>
              <a:rPr lang="ko-KR" altLang="en-US" dirty="0" smtClean="0"/>
              <a:t>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42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099" y="4293337"/>
            <a:ext cx="6607113" cy="2316681"/>
          </a:xfrm>
          <a:prstGeom prst="rect">
            <a:avLst/>
          </a:prstGeom>
        </p:spPr>
      </p:pic>
      <p:sp>
        <p:nvSpPr>
          <p:cNvPr id="8" name="제목 1"/>
          <p:cNvSpPr txBox="1">
            <a:spLocks noGrp="1"/>
          </p:cNvSpPr>
          <p:nvPr>
            <p:ph type="title"/>
          </p:nvPr>
        </p:nvSpPr>
        <p:spPr>
          <a:xfrm>
            <a:off x="845127" y="3275386"/>
            <a:ext cx="10515600" cy="764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ea typeface="맑은 고딕" panose="020B0503020000020004" pitchFamily="50" charset="-127"/>
              </a:rPr>
              <a:t>보호선 ∙ </a:t>
            </a:r>
            <a:r>
              <a:rPr lang="ko-KR" altLang="en-US" sz="2400" dirty="0" err="1" smtClean="0">
                <a:ea typeface="맑은 고딕" panose="020B0503020000020004" pitchFamily="50" charset="-127"/>
              </a:rPr>
              <a:t>망용</a:t>
            </a:r>
            <a:r>
              <a:rPr lang="ko-KR" altLang="en-US" sz="2400" dirty="0" smtClean="0">
                <a:ea typeface="맑은 고딕" panose="020B0503020000020004" pitchFamily="50" charset="-127"/>
              </a:rPr>
              <a:t> 전선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845127" y="86985"/>
            <a:ext cx="10515600" cy="618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ea typeface="맑은 고딕" panose="020B0503020000020004" pitchFamily="50" charset="-127"/>
              </a:rPr>
              <a:t>보호선 ∙ </a:t>
            </a:r>
            <a:r>
              <a:rPr lang="ko-KR" altLang="en-US" sz="2400" dirty="0" err="1" smtClean="0">
                <a:ea typeface="맑은 고딕" panose="020B0503020000020004" pitchFamily="50" charset="-127"/>
              </a:rPr>
              <a:t>망용</a:t>
            </a:r>
            <a:r>
              <a:rPr lang="ko-KR" altLang="en-US" sz="2400" dirty="0" smtClean="0">
                <a:ea typeface="맑은 고딕" panose="020B0503020000020004" pitchFamily="50" charset="-127"/>
              </a:rPr>
              <a:t> 완철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1042856" y="719791"/>
            <a:ext cx="10515600" cy="5122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 err="1" smtClean="0">
                <a:ea typeface="맑은 고딕" panose="020B0503020000020004" pitchFamily="50" charset="-127"/>
              </a:rPr>
              <a:t>교차설비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종류별 완철 및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종선수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사용표준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비교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0" indent="0">
              <a:buFont typeface="Wingdings 2" pitchFamily="18" charset="2"/>
              <a:buNone/>
            </a:pPr>
            <a:endParaRPr lang="en-US" altLang="ko-KR" sz="1800" dirty="0" smtClean="0">
              <a:ea typeface="맑은 고딕" panose="020B050302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885" y="1040932"/>
            <a:ext cx="7484084" cy="2011496"/>
          </a:xfrm>
          <a:prstGeom prst="rect">
            <a:avLst/>
          </a:prstGeom>
        </p:spPr>
      </p:pic>
      <p:sp>
        <p:nvSpPr>
          <p:cNvPr id="11" name="내용 개체 틀 6"/>
          <p:cNvSpPr txBox="1">
            <a:spLocks/>
          </p:cNvSpPr>
          <p:nvPr/>
        </p:nvSpPr>
        <p:spPr>
          <a:xfrm>
            <a:off x="1042856" y="3945018"/>
            <a:ext cx="10515600" cy="348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 smtClean="0">
                <a:ea typeface="맑은 고딕" panose="020B0503020000020004" pitchFamily="50" charset="-127"/>
              </a:rPr>
              <a:t>용도별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적용전선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규격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896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변압기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507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91" t="9765" r="7016" b="4503"/>
          <a:stretch/>
        </p:blipFill>
        <p:spPr>
          <a:xfrm>
            <a:off x="1322695" y="3339043"/>
            <a:ext cx="2098766" cy="20900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8" y="3792678"/>
            <a:ext cx="2228043" cy="11827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161" y="3524315"/>
            <a:ext cx="1658585" cy="133506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2695" y="592353"/>
            <a:ext cx="1625365" cy="19379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0195" y="528972"/>
            <a:ext cx="1276514" cy="20646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9438" y="350802"/>
            <a:ext cx="933388" cy="21794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37600" y="5492968"/>
            <a:ext cx="8689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 startAt="4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COS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0034" y="2663971"/>
            <a:ext cx="1556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 startAt="2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활선크램프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79438" y="2593668"/>
            <a:ext cx="1284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 startAt="3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인하용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절연전선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79665" y="5077471"/>
            <a:ext cx="1967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 startAt="5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내오손결합애자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       (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자기제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05074" y="5077470"/>
            <a:ext cx="1967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 startAt="6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내오손결합애자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       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폴리머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00899" y="2663971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분기고리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96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7379" y="383173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배전용 변압기</a:t>
            </a:r>
            <a:endParaRPr lang="ko-KR" altLang="en-US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664" y="1630002"/>
            <a:ext cx="2745070" cy="344708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608320" y="1619794"/>
            <a:ext cx="1619794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1980’s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608320" y="2525485"/>
            <a:ext cx="1619794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1996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650480" y="2499359"/>
            <a:ext cx="1785256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G6 Core,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무부하손실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15%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감소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608320" y="3474719"/>
            <a:ext cx="1619794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1997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650480" y="1630002"/>
            <a:ext cx="1785256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G9 Silicon Core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650480" y="3474719"/>
            <a:ext cx="1785256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Amorphous Core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608319" y="4423953"/>
            <a:ext cx="3827417" cy="644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변압기 시스템손실의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30%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점유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현재 대부분 변압기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저손실형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14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15340"/>
          </a:xfrm>
        </p:spPr>
        <p:txBody>
          <a:bodyPr>
            <a:normAutofit/>
          </a:bodyPr>
          <a:lstStyle/>
          <a:p>
            <a:r>
              <a:rPr lang="ko-KR" altLang="en-US" sz="2800" smtClean="0"/>
              <a:t>전주번호찰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0166" y="1181100"/>
            <a:ext cx="8085521" cy="32540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1550" y="4788797"/>
            <a:ext cx="10017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ea typeface="맑은 고딕" panose="020B0503020000020004" pitchFamily="50" charset="-127"/>
              </a:rPr>
              <a:t>전주번호찰은</a:t>
            </a:r>
            <a:r>
              <a:rPr lang="ko-KR" altLang="en-US" dirty="0" smtClean="0">
                <a:ea typeface="맑은 고딕" panose="020B0503020000020004" pitchFamily="50" charset="-127"/>
              </a:rPr>
              <a:t> 지표상 </a:t>
            </a:r>
            <a:r>
              <a:rPr lang="en-US" altLang="ko-KR" dirty="0" smtClean="0">
                <a:ea typeface="맑은 고딕" panose="020B0503020000020004" pitchFamily="50" charset="-127"/>
              </a:rPr>
              <a:t>1.8~2.0m </a:t>
            </a:r>
            <a:r>
              <a:rPr lang="ko-KR" altLang="en-US" dirty="0" smtClean="0">
                <a:ea typeface="맑은 고딕" panose="020B0503020000020004" pitchFamily="50" charset="-127"/>
              </a:rPr>
              <a:t>높이의 도로 측에 설치하되 보도의 경계에 있는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지지물은</a:t>
            </a:r>
            <a:r>
              <a:rPr lang="ko-KR" altLang="en-US" dirty="0" smtClean="0">
                <a:ea typeface="맑은 고딕" panose="020B0503020000020004" pitchFamily="50" charset="-127"/>
              </a:rPr>
              <a:t> 필요에</a:t>
            </a:r>
            <a:endParaRPr lang="en-US" altLang="ko-KR" dirty="0" smtClean="0">
              <a:ea typeface="맑은 고딕" panose="020B0503020000020004" pitchFamily="50" charset="-127"/>
            </a:endParaRPr>
          </a:p>
          <a:p>
            <a:r>
              <a:rPr lang="ko-KR" altLang="en-US" dirty="0" smtClean="0">
                <a:ea typeface="맑은 고딕" panose="020B0503020000020004" pitchFamily="50" charset="-127"/>
              </a:rPr>
              <a:t>        따라 양측에 설치할 수 있다</a:t>
            </a:r>
            <a:r>
              <a:rPr lang="en-US" altLang="ko-KR" dirty="0" smtClean="0"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ea typeface="맑은 고딕" panose="020B0503020000020004" pitchFamily="50" charset="-127"/>
              </a:rPr>
              <a:t>표기내용</a:t>
            </a:r>
            <a:r>
              <a:rPr lang="en-US" altLang="ko-KR" dirty="0" smtClean="0">
                <a:ea typeface="맑은 고딕" panose="020B0503020000020004" pitchFamily="50" charset="-127"/>
              </a:rPr>
              <a:t>: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지지물</a:t>
            </a:r>
            <a:r>
              <a:rPr lang="ko-KR" altLang="en-US" dirty="0" smtClean="0">
                <a:ea typeface="맑은 고딕" panose="020B0503020000020004" pitchFamily="50" charset="-127"/>
              </a:rPr>
              <a:t> 번호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지적화번호</a:t>
            </a:r>
            <a:r>
              <a:rPr lang="ko-KR" altLang="en-US" dirty="0" smtClean="0">
                <a:ea typeface="맑은 고딕" panose="020B0503020000020004" pitchFamily="50" charset="-127"/>
              </a:rPr>
              <a:t> 및 현행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전주번호</a:t>
            </a:r>
            <a:r>
              <a:rPr lang="en-US" altLang="ko-KR" dirty="0" smtClean="0">
                <a:ea typeface="맑은 고딕" panose="020B0503020000020004" pitchFamily="50" charset="-127"/>
              </a:rPr>
              <a:t>),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건설년월</a:t>
            </a:r>
            <a:r>
              <a:rPr lang="en-US" altLang="ko-KR" dirty="0" smtClean="0">
                <a:ea typeface="맑은 고딕" panose="020B0503020000020004" pitchFamily="50" charset="-127"/>
              </a:rPr>
              <a:t>,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지지물</a:t>
            </a:r>
            <a:r>
              <a:rPr lang="ko-KR" altLang="en-US" dirty="0" smtClean="0">
                <a:ea typeface="맑은 고딕" panose="020B0503020000020004" pitchFamily="50" charset="-127"/>
              </a:rPr>
              <a:t> 규격</a:t>
            </a:r>
            <a:r>
              <a:rPr lang="en-US" altLang="ko-KR" dirty="0" smtClean="0">
                <a:ea typeface="맑은 고딕" panose="020B0503020000020004" pitchFamily="50" charset="-127"/>
              </a:rPr>
              <a:t>(M),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시공업체명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90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08610"/>
            <a:ext cx="10515600" cy="7200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주상변압기</a:t>
            </a:r>
            <a:endParaRPr lang="ko-KR" altLang="en-US" sz="2800" dirty="0"/>
          </a:p>
        </p:txBody>
      </p:sp>
      <p:graphicFrame>
        <p:nvGraphicFramePr>
          <p:cNvPr id="10" name="내용 개체 틀 9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371600"/>
          <a:ext cx="105156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04518300"/>
                    </a:ext>
                  </a:extLst>
                </a:gridCol>
                <a:gridCol w="2519103">
                  <a:extLst>
                    <a:ext uri="{9D8B030D-6E8A-4147-A177-3AD203B41FA5}">
                      <a16:colId xmlns:a16="http://schemas.microsoft.com/office/drawing/2014/main" val="3646448561"/>
                    </a:ext>
                  </a:extLst>
                </a:gridCol>
                <a:gridCol w="1838325">
                  <a:extLst>
                    <a:ext uri="{9D8B030D-6E8A-4147-A177-3AD203B41FA5}">
                      <a16:colId xmlns:a16="http://schemas.microsoft.com/office/drawing/2014/main" val="3677968804"/>
                    </a:ext>
                  </a:extLst>
                </a:gridCol>
                <a:gridCol w="1951932">
                  <a:extLst>
                    <a:ext uri="{9D8B030D-6E8A-4147-A177-3AD203B41FA5}">
                      <a16:colId xmlns:a16="http://schemas.microsoft.com/office/drawing/2014/main" val="8442583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48243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용량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차전압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차전압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코어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969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컴팩트형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종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삭제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), 20, 30, 50, 75, 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G6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67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보호장치내장형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(4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종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30, 50, 75, 100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G6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8374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아몰퍼스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(6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종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10, 20, 30, 50, 75, 100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Amorphous/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G6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28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슬림형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(7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종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10, 20, 30, 50, 75, 100,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150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G6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239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72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5500" y="441960"/>
            <a:ext cx="10515600" cy="5676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주상변압기</a:t>
            </a:r>
            <a:r>
              <a:rPr lang="ko-KR" altLang="en-US" sz="2800" dirty="0" smtClean="0"/>
              <a:t> 운영방안</a:t>
            </a:r>
            <a:r>
              <a:rPr lang="en-US" altLang="ko-KR" sz="2800" dirty="0"/>
              <a:t>(</a:t>
            </a:r>
            <a:r>
              <a:rPr lang="en-US" altLang="ko-KR" sz="2800" dirty="0" smtClean="0"/>
              <a:t>’12.1</a:t>
            </a:r>
            <a:r>
              <a:rPr lang="ko-KR" altLang="en-US" sz="2800" dirty="0" smtClean="0"/>
              <a:t>월 이후 적용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25500" y="1400173"/>
          <a:ext cx="10515600" cy="29603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2855222458"/>
                    </a:ext>
                  </a:extLst>
                </a:gridCol>
                <a:gridCol w="1733550">
                  <a:extLst>
                    <a:ext uri="{9D8B030D-6E8A-4147-A177-3AD203B41FA5}">
                      <a16:colId xmlns:a16="http://schemas.microsoft.com/office/drawing/2014/main" val="1918021695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3431782523"/>
                    </a:ext>
                  </a:extLst>
                </a:gridCol>
                <a:gridCol w="1835150">
                  <a:extLst>
                    <a:ext uri="{9D8B030D-6E8A-4147-A177-3AD203B41FA5}">
                      <a16:colId xmlns:a16="http://schemas.microsoft.com/office/drawing/2014/main" val="135061501"/>
                    </a:ext>
                  </a:extLst>
                </a:gridCol>
              </a:tblGrid>
              <a:tr h="3475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256773"/>
                  </a:ext>
                </a:extLst>
              </a:tr>
              <a:tr h="66322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Compact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대도시 번화가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주택가 등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부하밀도가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높은 지역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기타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필요개소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무탭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유탭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042323"/>
                  </a:ext>
                </a:extLst>
              </a:tr>
              <a:tr h="117078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순간압력저감 장치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부착형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시가지 번화가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주택가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사람통행이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빈번한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인도변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등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유분출시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    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인명 피해가 예상되는 지역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기타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필요개소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무탭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유탭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365080"/>
                  </a:ext>
                </a:extLst>
              </a:tr>
              <a:tr h="74265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순간압력저감 장치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미부착형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상기 이외의 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유탭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898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17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5500" y="441960"/>
            <a:ext cx="10515600" cy="5676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내염형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주상변압기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아연피막외함</a:t>
            </a:r>
            <a:r>
              <a:rPr lang="en-US" altLang="ko-KR" sz="2800" dirty="0" smtClean="0"/>
              <a:t>) </a:t>
            </a:r>
            <a:r>
              <a:rPr lang="ko-KR" altLang="en-US" sz="2800" dirty="0" smtClean="0"/>
              <a:t>특징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1268412" y="1209673"/>
          <a:ext cx="9629775" cy="34793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75087">
                  <a:extLst>
                    <a:ext uri="{9D8B030D-6E8A-4147-A177-3AD203B41FA5}">
                      <a16:colId xmlns:a16="http://schemas.microsoft.com/office/drawing/2014/main" val="2855222458"/>
                    </a:ext>
                  </a:extLst>
                </a:gridCol>
                <a:gridCol w="7654688">
                  <a:extLst>
                    <a:ext uri="{9D8B030D-6E8A-4147-A177-3AD203B41FA5}">
                      <a16:colId xmlns:a16="http://schemas.microsoft.com/office/drawing/2014/main" val="3431782523"/>
                    </a:ext>
                  </a:extLst>
                </a:gridCol>
              </a:tblGrid>
              <a:tr h="33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특징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256773"/>
                  </a:ext>
                </a:extLst>
              </a:tr>
              <a:tr h="899380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내식성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다른 아연처리면보다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희생부식의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속도가 느려 수명이 오래감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국부적으로 상처가 난 경우에 주변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아연피막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아래로 손상부위가 확산되지 않음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042323"/>
                  </a:ext>
                </a:extLst>
              </a:tr>
              <a:tr h="695781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상도의 도포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상도를 함으로서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아연피막과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상도의 수명을 합한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수명기간의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2.5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배의 수명연장을 가져옴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365080"/>
                  </a:ext>
                </a:extLst>
              </a:tr>
              <a:tr h="68515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접착력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아연피막제는 전기화학적으로 결합이 되어 접착력이 우수하며 아연피막충이 손상되더라도 피막이 벗겨지지 않음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739890"/>
                  </a:ext>
                </a:extLst>
              </a:tr>
              <a:tr h="818286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무해성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아연피막제는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99.95%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순도의 아연을 사용하므로 납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카드뮴등의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유해성분이 없음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37494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68412" y="4889081"/>
            <a:ext cx="88248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고순도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(99.95%).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고함량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(96%)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아연피막으로 모재이중보호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활성 피막 및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차폐피막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아연도료가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모재에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대신하여 아연피막내의 아연이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희생부식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적용개소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오손등급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급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365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08610"/>
            <a:ext cx="10515600" cy="7200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내염형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주상변압기</a:t>
            </a:r>
            <a:r>
              <a:rPr lang="en-US" altLang="ko-KR" sz="2800" dirty="0" smtClean="0"/>
              <a:t>(</a:t>
            </a:r>
            <a:r>
              <a:rPr lang="ko-KR" altLang="en-US" sz="2800" dirty="0" err="1" smtClean="0"/>
              <a:t>스테인레스외함</a:t>
            </a:r>
            <a:r>
              <a:rPr lang="en-US" altLang="ko-KR" sz="2800" dirty="0" smtClean="0"/>
              <a:t>) </a:t>
            </a:r>
            <a:r>
              <a:rPr lang="ko-KR" altLang="en-US" sz="2800" dirty="0" smtClean="0"/>
              <a:t>특징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476372"/>
          <a:ext cx="10515600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14706645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65801449"/>
                    </a:ext>
                  </a:extLst>
                </a:gridCol>
              </a:tblGrid>
              <a:tr h="352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장점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단점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117578"/>
                  </a:ext>
                </a:extLst>
              </a:tr>
              <a:tr h="742951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표면이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미려하여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의장성이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탁월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내식성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우수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가혹환경에서 사용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고강도로 경량화 가능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유지관리비용 저렴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일반탄소강이나 알루미늄에 비해 고가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소량으로 사용할 경우 비경제적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06415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45127" y="3478524"/>
            <a:ext cx="63401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내부식성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염수분무시험결과 부식 발생이 현저하게 줄어듦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운반시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도장에 손상을 입어도 부식 발생이 적음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적용개소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오손등급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급</a:t>
            </a:r>
          </a:p>
        </p:txBody>
      </p:sp>
    </p:spTree>
    <p:extLst>
      <p:ext uri="{BB962C8B-B14F-4D97-AF65-F5344CB8AC3E}">
        <p14:creationId xmlns:p14="http://schemas.microsoft.com/office/powerpoint/2010/main" val="322388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ko-KR" sz="2800" dirty="0" smtClean="0"/>
              <a:t>COS </a:t>
            </a:r>
            <a:r>
              <a:rPr lang="ko-KR" altLang="en-US" sz="2800" dirty="0" smtClean="0"/>
              <a:t>퓨즈 링크</a:t>
            </a:r>
            <a:endParaRPr lang="ko-KR" altLang="en-US" sz="28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1524001" y="1009650"/>
          <a:ext cx="8826498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1444">
                  <a:extLst>
                    <a:ext uri="{9D8B030D-6E8A-4147-A177-3AD203B41FA5}">
                      <a16:colId xmlns:a16="http://schemas.microsoft.com/office/drawing/2014/main" val="3045038003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3201878033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2030883974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3955227207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2481872948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386209670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1057071679"/>
                    </a:ext>
                  </a:extLst>
                </a:gridCol>
                <a:gridCol w="980722">
                  <a:extLst>
                    <a:ext uri="{9D8B030D-6E8A-4147-A177-3AD203B41FA5}">
                      <a16:colId xmlns:a16="http://schemas.microsoft.com/office/drawing/2014/main" val="37554211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용량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893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퓨즈링크정격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563962"/>
                  </a:ext>
                </a:extLst>
              </a:tr>
            </a:tbl>
          </a:graphicData>
        </a:graphic>
      </p:graphicFrame>
      <p:sp>
        <p:nvSpPr>
          <p:cNvPr id="8" name="제목 1"/>
          <p:cNvSpPr txBox="1">
            <a:spLocks/>
          </p:cNvSpPr>
          <p:nvPr/>
        </p:nvSpPr>
        <p:spPr>
          <a:xfrm>
            <a:off x="940377" y="2308860"/>
            <a:ext cx="10515600" cy="634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변압기 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2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차인하선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038242"/>
              </p:ext>
            </p:extLst>
          </p:nvPr>
        </p:nvGraphicFramePr>
        <p:xfrm>
          <a:off x="1524001" y="3077845"/>
          <a:ext cx="8826500" cy="2204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300">
                  <a:extLst>
                    <a:ext uri="{9D8B030D-6E8A-4147-A177-3AD203B41FA5}">
                      <a16:colId xmlns:a16="http://schemas.microsoft.com/office/drawing/2014/main" val="44076355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2090772778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687727718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2098102911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55203381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 용량</a:t>
                      </a:r>
                      <a:endParaRPr lang="en-US" altLang="ko-KR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단상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(220V)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(220/380V)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8370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전압선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접지측성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전압선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중성선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63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 </a:t>
                      </a:r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이하</a:t>
                      </a:r>
                      <a:endParaRPr lang="en-US" altLang="ko-KR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 ”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 ”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 ”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 ”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100×2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150×2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100×2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150×2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100×2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150×2</a:t>
                      </a:r>
                      <a:endParaRPr lang="ko-KR" altLang="en-US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532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312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변압기 </a:t>
            </a:r>
            <a:r>
              <a:rPr lang="en-US" altLang="ko-KR" sz="2800" dirty="0" smtClean="0"/>
              <a:t>COS </a:t>
            </a:r>
            <a:r>
              <a:rPr lang="ko-KR" altLang="en-US" sz="2800" dirty="0" smtClean="0"/>
              <a:t>설치 위치</a:t>
            </a:r>
            <a:endParaRPr lang="ko-KR" altLang="en-US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36" y="978957"/>
            <a:ext cx="10005927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9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접지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171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도전성 콘크리트 </a:t>
            </a:r>
            <a:r>
              <a:rPr lang="ko-KR" altLang="en-US" sz="2800" dirty="0" err="1" smtClean="0"/>
              <a:t>접지봉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판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074" y="1780275"/>
            <a:ext cx="8868297" cy="24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3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접지동봉</a:t>
            </a:r>
            <a:r>
              <a:rPr lang="ko-KR" altLang="en-US" sz="2800" dirty="0" smtClean="0"/>
              <a:t> 및 </a:t>
            </a:r>
            <a:r>
              <a:rPr lang="ko-KR" altLang="en-US" sz="2800" dirty="0" err="1" smtClean="0"/>
              <a:t>리드단자</a:t>
            </a:r>
            <a:endParaRPr lang="ko-KR" altLang="en-US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44" y="1217241"/>
            <a:ext cx="8167266" cy="15354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44" y="2979366"/>
            <a:ext cx="8167266" cy="199644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245031" y="5202450"/>
            <a:ext cx="2039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&lt;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실체도 및 형상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&gt;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954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심타용</a:t>
            </a:r>
            <a:r>
              <a:rPr lang="ko-KR" altLang="en-US" sz="2800" dirty="0" smtClean="0"/>
              <a:t> 용융 아연도금 </a:t>
            </a:r>
            <a:r>
              <a:rPr lang="ko-KR" altLang="en-US" sz="2800" dirty="0" err="1" smtClean="0"/>
              <a:t>접지봉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917" y="1078178"/>
            <a:ext cx="8388007" cy="14897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59478" y="3076575"/>
            <a:ext cx="39745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용도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암석지역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등 기존 접지동봉으로 규정된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접지저항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유지 곤란 개소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병력시공이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곤란한 지역의 가공 배전선로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접지극으로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사용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직렬시공시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병렬보다 효과가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18225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 1.8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배 정도 좋음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920" y="2769782"/>
            <a:ext cx="5174428" cy="356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5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24840"/>
          </a:xfrm>
        </p:spPr>
        <p:txBody>
          <a:bodyPr>
            <a:normAutofit/>
          </a:bodyPr>
          <a:lstStyle/>
          <a:p>
            <a:r>
              <a:rPr lang="ko-KR" altLang="en-US" sz="2800" err="1" smtClean="0"/>
              <a:t>전주번호</a:t>
            </a:r>
            <a:r>
              <a:rPr lang="ko-KR" altLang="en-US" sz="2800" dirty="0" smtClean="0"/>
              <a:t> 구성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41661" y="990600"/>
            <a:ext cx="5906012" cy="36350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95483" y="3266370"/>
            <a:ext cx="5996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ea typeface="맑은 고딕" panose="020B0503020000020004" pitchFamily="50" charset="-127"/>
              </a:rPr>
              <a:t>전주번호의</a:t>
            </a:r>
            <a:r>
              <a:rPr lang="ko-KR" altLang="en-US" dirty="0" smtClean="0">
                <a:ea typeface="맑은 고딕" panose="020B0503020000020004" pitchFamily="50" charset="-127"/>
              </a:rPr>
              <a:t> 구성</a:t>
            </a:r>
            <a:r>
              <a:rPr lang="en-US" altLang="ko-KR" dirty="0" smtClean="0">
                <a:ea typeface="맑은 고딕" panose="020B0503020000020004" pitchFamily="50" charset="-127"/>
              </a:rPr>
              <a:t>: </a:t>
            </a:r>
            <a:r>
              <a:rPr lang="ko-KR" altLang="en-US" dirty="0" smtClean="0">
                <a:ea typeface="맑은 고딕" panose="020B0503020000020004" pitchFamily="50" charset="-127"/>
              </a:rPr>
              <a:t>간</a:t>
            </a:r>
            <a:r>
              <a:rPr lang="en-US" altLang="ko-KR" dirty="0" smtClean="0">
                <a:ea typeface="맑은 고딕" panose="020B0503020000020004" pitchFamily="50" charset="-127"/>
              </a:rPr>
              <a:t>.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지선명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ea typeface="맑은 고딕" panose="020B0503020000020004" pitchFamily="50" charset="-127"/>
              </a:rPr>
              <a:t>+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선로번호</a:t>
            </a:r>
            <a:endParaRPr lang="en-US" altLang="ko-KR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ea typeface="맑은 고딕" panose="020B0503020000020004" pitchFamily="50" charset="-127"/>
              </a:rPr>
              <a:t>간선에서 </a:t>
            </a:r>
            <a:r>
              <a:rPr lang="en-US" altLang="ko-KR" dirty="0" smtClean="0">
                <a:ea typeface="맑은 고딕" panose="020B0503020000020004" pitchFamily="50" charset="-127"/>
              </a:rPr>
              <a:t>220</a:t>
            </a:r>
            <a:r>
              <a:rPr lang="ko-KR" altLang="en-US" dirty="0" err="1" smtClean="0">
                <a:ea typeface="맑은 고딕" panose="020B0503020000020004" pitchFamily="50" charset="-127"/>
              </a:rPr>
              <a:t>경간</a:t>
            </a:r>
            <a:r>
              <a:rPr lang="ko-KR" altLang="en-US" dirty="0" smtClean="0">
                <a:ea typeface="맑은 고딕" panose="020B0503020000020004" pitchFamily="50" charset="-127"/>
              </a:rPr>
              <a:t> 이상 분기되는 경우에는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지선명</a:t>
            </a:r>
            <a:endParaRPr lang="en-US" altLang="ko-KR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ea typeface="맑은 고딕" panose="020B0503020000020004" pitchFamily="50" charset="-127"/>
              </a:rPr>
              <a:t>할입주는</a:t>
            </a:r>
            <a:r>
              <a:rPr lang="ko-KR" altLang="en-US" dirty="0" smtClean="0">
                <a:ea typeface="맑은 고딕" panose="020B0503020000020004" pitchFamily="50" charset="-127"/>
              </a:rPr>
              <a:t> 부하측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전주번호에</a:t>
            </a:r>
            <a:r>
              <a:rPr lang="ko-KR" altLang="en-US" dirty="0" smtClean="0">
                <a:ea typeface="맑은 고딕" panose="020B0503020000020004" pitchFamily="50" charset="-127"/>
              </a:rPr>
              <a:t> 아래와 같이 </a:t>
            </a:r>
            <a:r>
              <a:rPr lang="en-US" altLang="ko-KR" dirty="0" smtClean="0">
                <a:ea typeface="맑은 고딕" panose="020B0503020000020004" pitchFamily="50" charset="-127"/>
              </a:rPr>
              <a:t>“H”</a:t>
            </a:r>
            <a:r>
              <a:rPr lang="ko-KR" altLang="en-US" dirty="0" smtClean="0">
                <a:ea typeface="맑은 고딕" panose="020B0503020000020004" pitchFamily="50" charset="-127"/>
              </a:rPr>
              <a:t>를 부여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35334" y="5250495"/>
            <a:ext cx="7935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지선명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부여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전선로가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시설된 행정구역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공급지역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특성 등을 고려하여 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	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당해선로의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공급지역이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연상되는 간단 명료한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선로명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부여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할입주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기설 전주 사이에 새로이 신설 또는 필요하다고 여겨질 때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가설되는 전주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93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인입선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78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80035"/>
            <a:ext cx="10515600" cy="5676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전등고객의</a:t>
            </a:r>
            <a:r>
              <a:rPr lang="ko-KR" altLang="en-US" sz="2800" dirty="0" smtClean="0"/>
              <a:t> 연접 제한 호수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844550" y="1114425"/>
          <a:ext cx="10515600" cy="1559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12362058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8500599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225567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39227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전선종별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번화가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밀집주택가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농어촌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002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3.2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2.6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(1)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(1)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656568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28700" y="2943225"/>
            <a:ext cx="86308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방향 이상으로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연접시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하위전선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즉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22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 이상인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경우 각 말단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인입선에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3.2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㎜ 또는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2.6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㎜ 사용을 기준한 한도임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2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번화가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상가 및 밀집주택가에 연접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호의 경우 평균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인입선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경간이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15m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이내일 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2.6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㎜를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적용함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7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24313" y="853722"/>
            <a:ext cx="10515600" cy="1400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 err="1" smtClean="0"/>
              <a:t>저압가공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인입선의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긍장은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50m </a:t>
            </a:r>
            <a:r>
              <a:rPr lang="ko-KR" altLang="en-US" sz="1800" dirty="0" smtClean="0"/>
              <a:t>이하로 함을 원칙으로 한다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단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인입선</a:t>
            </a:r>
            <a:r>
              <a:rPr lang="ko-KR" altLang="en-US" sz="1800" dirty="0" smtClean="0"/>
              <a:t> 중간에 </a:t>
            </a:r>
            <a:r>
              <a:rPr lang="ko-KR" altLang="en-US" sz="1800" dirty="0" err="1" smtClean="0"/>
              <a:t>지지점을</a:t>
            </a:r>
            <a:r>
              <a:rPr lang="ko-KR" altLang="en-US" sz="1800" dirty="0" smtClean="0"/>
              <a:t> 만들고 </a:t>
            </a:r>
            <a:r>
              <a:rPr lang="ko-KR" altLang="en-US" sz="1800" dirty="0" err="1" smtClean="0"/>
              <a:t>지지점과의</a:t>
            </a:r>
            <a:r>
              <a:rPr lang="ko-KR" altLang="en-US" sz="1800" dirty="0" smtClean="0"/>
              <a:t> 거리가 </a:t>
            </a:r>
            <a:r>
              <a:rPr lang="en-US" altLang="ko-KR" sz="1800" dirty="0" smtClean="0"/>
              <a:t>50m</a:t>
            </a:r>
            <a:r>
              <a:rPr lang="ko-KR" altLang="en-US" sz="1800" dirty="0" smtClean="0"/>
              <a:t>이하일 때에는 </a:t>
            </a:r>
            <a:r>
              <a:rPr lang="ko-KR" altLang="en-US" sz="1800" dirty="0" err="1" smtClean="0"/>
              <a:t>인입선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긍장의</a:t>
            </a:r>
            <a:r>
              <a:rPr lang="ko-KR" altLang="en-US" sz="1800" dirty="0" smtClean="0"/>
              <a:t> 합계를 </a:t>
            </a:r>
            <a:r>
              <a:rPr lang="en-US" altLang="ko-KR" sz="1800" dirty="0" smtClean="0"/>
              <a:t>60m</a:t>
            </a:r>
            <a:r>
              <a:rPr lang="ko-KR" altLang="en-US" sz="1800" dirty="0" smtClean="0"/>
              <a:t>로 할 수 있다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이때 </a:t>
            </a:r>
            <a:r>
              <a:rPr lang="ko-KR" altLang="en-US" sz="1800" dirty="0" err="1" smtClean="0"/>
              <a:t>인입선의</a:t>
            </a:r>
            <a:r>
              <a:rPr lang="ko-KR" altLang="en-US" sz="1800" dirty="0" smtClean="0"/>
              <a:t> 도중에 </a:t>
            </a:r>
            <a:r>
              <a:rPr lang="ko-KR" altLang="en-US" sz="1800" dirty="0" err="1" smtClean="0"/>
              <a:t>지지점은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1</a:t>
            </a:r>
            <a:r>
              <a:rPr lang="ko-KR" altLang="en-US" sz="1800" dirty="0" smtClean="0"/>
              <a:t>개소에 한하여 만들 수 있다</a:t>
            </a:r>
            <a:r>
              <a:rPr lang="en-US" altLang="ko-KR" sz="1800" dirty="0" smtClean="0"/>
              <a:t>.</a:t>
            </a:r>
            <a:endParaRPr lang="ko-KR" altLang="en-US" sz="18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4313" y="286032"/>
            <a:ext cx="10515600" cy="56769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저압 </a:t>
            </a:r>
            <a:r>
              <a:rPr lang="ko-KR" altLang="en-US" sz="2800" dirty="0" err="1" smtClean="0"/>
              <a:t>인입선의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긍장</a:t>
            </a:r>
            <a:endParaRPr lang="ko-KR" altLang="en-US" sz="2800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824313" y="3103034"/>
            <a:ext cx="10515600" cy="628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ko-KR" altLang="en-US" sz="1800" dirty="0" smtClean="0"/>
              <a:t>고압과 </a:t>
            </a:r>
            <a:r>
              <a:rPr lang="ko-KR" altLang="en-US" sz="1800" dirty="0" err="1" smtClean="0"/>
              <a:t>특고압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인입선의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지지점간</a:t>
            </a:r>
            <a:r>
              <a:rPr lang="ko-KR" altLang="en-US" sz="1800" dirty="0" smtClean="0"/>
              <a:t> 거리는 </a:t>
            </a:r>
            <a:r>
              <a:rPr lang="en-US" altLang="ko-KR" sz="1800" dirty="0" smtClean="0"/>
              <a:t>30m</a:t>
            </a:r>
            <a:r>
              <a:rPr lang="ko-KR" altLang="en-US" sz="1800" dirty="0" smtClean="0"/>
              <a:t>를 표준으로 하여 불가피한 경우에 한하여 </a:t>
            </a:r>
            <a:r>
              <a:rPr lang="en-US" altLang="ko-KR" sz="1800" dirty="0" smtClean="0"/>
              <a:t>50m</a:t>
            </a:r>
            <a:r>
              <a:rPr lang="ko-KR" altLang="en-US" sz="1800" dirty="0" smtClean="0"/>
              <a:t>까지로 할 수 있다</a:t>
            </a:r>
            <a:r>
              <a:rPr lang="en-US" altLang="ko-KR" sz="1800" dirty="0" smtClean="0"/>
              <a:t>.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824313" y="2535344"/>
            <a:ext cx="10515600" cy="567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2800" dirty="0" err="1" smtClean="0"/>
              <a:t>특고압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인입선의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긍장</a:t>
            </a:r>
            <a:endParaRPr lang="ko-KR" altLang="en-US" sz="2800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824313" y="4008861"/>
            <a:ext cx="10515600" cy="567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특고압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인입선의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연접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824313" y="4576551"/>
            <a:ext cx="10515600" cy="409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특고압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가공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인입선은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연접으로 시설하여서는 안된다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24313" y="5837660"/>
            <a:ext cx="10515600" cy="628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특고압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인입선에는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절연전선 또는 케이블을 사용하며 그 세기와 굵기는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경동선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 이상의 전선으로 한다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824313" y="5269970"/>
            <a:ext cx="10515600" cy="567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특고압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인입선의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시설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5917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개폐기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474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461554"/>
            <a:ext cx="10515600" cy="452846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개폐기 설치 목적</a:t>
            </a:r>
            <a:endParaRPr lang="ko-KR" altLang="en-US" sz="2800" dirty="0"/>
          </a:p>
        </p:txBody>
      </p:sp>
      <p:sp>
        <p:nvSpPr>
          <p:cNvPr id="14" name="내용 개체 틀 13"/>
          <p:cNvSpPr>
            <a:spLocks noGrp="1"/>
          </p:cNvSpPr>
          <p:nvPr>
            <p:ph idx="1"/>
          </p:nvPr>
        </p:nvSpPr>
        <p:spPr>
          <a:xfrm>
            <a:off x="845127" y="1088571"/>
            <a:ext cx="10515600" cy="1114697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작업시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정전구간</a:t>
            </a:r>
            <a:r>
              <a:rPr lang="ko-KR" altLang="en-US" sz="1800" dirty="0" smtClean="0"/>
              <a:t> 축소</a:t>
            </a:r>
            <a:endParaRPr lang="en-US" altLang="ko-KR" sz="1800" dirty="0" smtClean="0"/>
          </a:p>
          <a:p>
            <a:pPr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고장시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고장구간</a:t>
            </a:r>
            <a:r>
              <a:rPr lang="ko-KR" altLang="en-US" sz="1800" dirty="0" smtClean="0"/>
              <a:t> 검출 및 분리</a:t>
            </a:r>
            <a:endParaRPr lang="en-US" altLang="ko-KR" sz="1800" dirty="0" smtClean="0"/>
          </a:p>
          <a:p>
            <a:pPr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부하 전환을 통한 </a:t>
            </a:r>
            <a:r>
              <a:rPr lang="ko-KR" altLang="en-US" sz="1800" dirty="0" err="1" smtClean="0"/>
              <a:t>과부하선로</a:t>
            </a:r>
            <a:r>
              <a:rPr lang="ko-KR" altLang="en-US" sz="1800" dirty="0" smtClean="0"/>
              <a:t> 해소</a:t>
            </a:r>
            <a:endParaRPr lang="ko-KR" altLang="en-US" sz="1800" dirty="0"/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845127" y="2738846"/>
            <a:ext cx="10515600" cy="4528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개폐기 설치 위치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7" name="내용 개체 틀 13"/>
          <p:cNvSpPr txBox="1">
            <a:spLocks/>
          </p:cNvSpPr>
          <p:nvPr/>
        </p:nvSpPr>
        <p:spPr>
          <a:xfrm>
            <a:off x="845127" y="3365863"/>
            <a:ext cx="10515600" cy="3191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차량충돌이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우려되는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각도주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등은 피해서 시공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분기선용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구분개폐기는 분기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호주에 설치 원칙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변압기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콘덴서 등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기기주는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설치 지양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선로가 하천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호수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산림과 같은 지역 통과시 그 이전에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시가지를 통과하고 촌락에 이르는 시가지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출구지점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촌락과 촌락을 통과하는 선로에는 부락의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경계점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동일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지지물에는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원칙적으로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 이상의 개폐기 설치 불가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가급적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수용가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구내 설치 지양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유지보수 곤란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070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39337"/>
            <a:ext cx="10515600" cy="679269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개폐기 운영방안</a:t>
            </a:r>
            <a:endParaRPr lang="ko-KR" altLang="en-US" sz="2800" dirty="0"/>
          </a:p>
        </p:txBody>
      </p:sp>
      <p:graphicFrame>
        <p:nvGraphicFramePr>
          <p:cNvPr id="8" name="내용 개체 틀 7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818606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62142107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6721732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612972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가공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479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가스개폐기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일반지역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일반지역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371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에폭시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(Eco)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개폐기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C, D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번화가 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11716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010194" y="2002972"/>
            <a:ext cx="4750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폴리머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개폐기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가공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): ‘11.6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월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 중지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845127" y="2645229"/>
            <a:ext cx="10515600" cy="67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개폐기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설치방향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10194" y="3412757"/>
            <a:ext cx="530145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보통장주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설치시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차도측 시설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개폐기 조작 핸들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전주측 방향이 되도록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ME R/C: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전원측 부하측 구분하여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개폐기는 평형 및 균형이 되도록 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설치가대와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상하부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행거밴드를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고정볼트로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조여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흔들리지 않도록 시공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l="12401" t="3318"/>
          <a:stretch/>
        </p:blipFill>
        <p:spPr>
          <a:xfrm>
            <a:off x="6557554" y="2372304"/>
            <a:ext cx="3611514" cy="428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2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91589"/>
            <a:ext cx="10515600" cy="60960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개폐기 설치</a:t>
            </a:r>
            <a:endParaRPr lang="ko-KR" altLang="en-US" sz="2800" dirty="0"/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23476" y="1387323"/>
            <a:ext cx="2340000" cy="3420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810001" y="5010280"/>
            <a:ext cx="1166949" cy="3831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G/S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932926" y="1387323"/>
            <a:ext cx="2340000" cy="33840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5081227" y="5010279"/>
            <a:ext cx="2043398" cy="3831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R/C, S/E,ASS, ASBS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642376" y="1387323"/>
            <a:ext cx="2340000" cy="3384000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9228901" y="5010279"/>
            <a:ext cx="1166949" cy="3831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ALTS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337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91589"/>
            <a:ext cx="10515600" cy="60960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개폐기 </a:t>
            </a:r>
            <a:r>
              <a:rPr lang="ko-KR" altLang="en-US" sz="2800" dirty="0" err="1" smtClean="0"/>
              <a:t>인하선</a:t>
            </a:r>
            <a:r>
              <a:rPr lang="ko-KR" altLang="en-US" sz="2800" dirty="0" smtClean="0"/>
              <a:t> 설치</a:t>
            </a:r>
            <a:endParaRPr lang="ko-KR" altLang="en-US" sz="280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2413571" y="5201867"/>
            <a:ext cx="2793185" cy="3831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가스절연형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개폐기의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인하선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80164" y="1201528"/>
            <a:ext cx="3060000" cy="3600000"/>
          </a:xfrm>
          <a:prstGeom prst="rect">
            <a:avLst/>
          </a:prstGeom>
        </p:spPr>
      </p:pic>
      <p:pic>
        <p:nvPicPr>
          <p:cNvPr id="7" name="그림 6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752375" y="1105734"/>
            <a:ext cx="3060000" cy="3600000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6885782" y="5201866"/>
            <a:ext cx="2793185" cy="3831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R/C, S/E, ALTS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인하선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72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24939"/>
            <a:ext cx="10515600" cy="60960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이질금속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스리브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사용구분</a:t>
            </a:r>
            <a:r>
              <a:rPr lang="ko-KR" altLang="en-US" sz="2800" dirty="0" smtClean="0"/>
              <a:t> 및 압축</a:t>
            </a:r>
            <a:endParaRPr lang="ko-KR" altLang="en-US" sz="28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20026" y="1205441"/>
          <a:ext cx="10365802" cy="404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7374">
                  <a:extLst>
                    <a:ext uri="{9D8B030D-6E8A-4147-A177-3AD203B41FA5}">
                      <a16:colId xmlns:a16="http://schemas.microsoft.com/office/drawing/2014/main" val="287978636"/>
                    </a:ext>
                  </a:extLst>
                </a:gridCol>
                <a:gridCol w="1510649">
                  <a:extLst>
                    <a:ext uri="{9D8B030D-6E8A-4147-A177-3AD203B41FA5}">
                      <a16:colId xmlns:a16="http://schemas.microsoft.com/office/drawing/2014/main" val="3519527771"/>
                    </a:ext>
                  </a:extLst>
                </a:gridCol>
                <a:gridCol w="1594877">
                  <a:extLst>
                    <a:ext uri="{9D8B030D-6E8A-4147-A177-3AD203B41FA5}">
                      <a16:colId xmlns:a16="http://schemas.microsoft.com/office/drawing/2014/main" val="2478307864"/>
                    </a:ext>
                  </a:extLst>
                </a:gridCol>
                <a:gridCol w="1727634">
                  <a:extLst>
                    <a:ext uri="{9D8B030D-6E8A-4147-A177-3AD203B41FA5}">
                      <a16:colId xmlns:a16="http://schemas.microsoft.com/office/drawing/2014/main" val="2658862894"/>
                    </a:ext>
                  </a:extLst>
                </a:gridCol>
                <a:gridCol w="1727634">
                  <a:extLst>
                    <a:ext uri="{9D8B030D-6E8A-4147-A177-3AD203B41FA5}">
                      <a16:colId xmlns:a16="http://schemas.microsoft.com/office/drawing/2014/main" val="1424962697"/>
                    </a:ext>
                  </a:extLst>
                </a:gridCol>
                <a:gridCol w="1727634">
                  <a:extLst>
                    <a:ext uri="{9D8B030D-6E8A-4147-A177-3AD203B41FA5}">
                      <a16:colId xmlns:a16="http://schemas.microsoft.com/office/drawing/2014/main" val="72843887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이질금속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종별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적용선동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5668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측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측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공구명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다이스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압축회수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739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ACSR-OC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 </a:t>
                      </a: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또는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전동압축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U-316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편측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563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몰드콘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125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03610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ACSR-OC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437103"/>
                  </a:ext>
                </a:extLst>
              </a:tr>
              <a:tr h="119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몰드콘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125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485326"/>
                  </a:ext>
                </a:extLst>
              </a:tr>
              <a:tr h="5209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316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ACSR-OC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몰드콘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125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EP-610H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S1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또는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CT 152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HT-610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</a:t>
                      </a:r>
                    </a:p>
                    <a:p>
                      <a:pPr algn="ctr" latinLnBrk="1"/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BU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또는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P44RT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편측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087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S9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ACSR-OC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몰드콘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200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09636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625" y="5410200"/>
            <a:ext cx="7912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리드선으로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사용하는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수밀구조의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동절연전선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규격은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Aℓ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본선과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등가이상의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전선을 사용하되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최소굵기는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38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37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24939"/>
            <a:ext cx="10515600" cy="60960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개폐기 설치 기준</a:t>
            </a:r>
            <a:endParaRPr lang="ko-KR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181802" y="4314693"/>
            <a:ext cx="64604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지역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대도시의 번화가 및 시가지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주택밀집지역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공단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지역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중소도시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∙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읍 소재지의 시가지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대도시의 외곽지역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지역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A,B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이외의 기타지역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고장복구에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장시간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소요개소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추가 설치 가능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ABC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선로가 시작되는 전원측 전주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2181802" y="1191714"/>
          <a:ext cx="8128000" cy="286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9473420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3286109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044244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095491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000443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선로간선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분기선의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분기점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155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수동개폐기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자동개폐기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1618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선로거리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구간부하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(kW)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746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0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02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/1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542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선로 운영상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필요지역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거리제한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없음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130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01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720090"/>
          </a:xfrm>
        </p:spPr>
        <p:txBody>
          <a:bodyPr>
            <a:normAutofit/>
          </a:bodyPr>
          <a:lstStyle/>
          <a:p>
            <a:r>
              <a:rPr lang="ko-KR" altLang="en-US" sz="2800" err="1" smtClean="0"/>
              <a:t>지적화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전주번호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16559" y="1085850"/>
            <a:ext cx="6172735" cy="34826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8755" y="4919250"/>
            <a:ext cx="759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ea typeface="맑은 고딕" panose="020B0503020000020004" pitchFamily="50" charset="-127"/>
              </a:rPr>
              <a:t>지적화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전주번호의</a:t>
            </a:r>
            <a:r>
              <a:rPr lang="ko-KR" altLang="en-US" dirty="0" smtClean="0">
                <a:ea typeface="맑은 고딕" panose="020B0503020000020004" pitchFamily="50" charset="-127"/>
              </a:rPr>
              <a:t> 구성</a:t>
            </a:r>
            <a:r>
              <a:rPr lang="en-US" altLang="ko-KR" dirty="0" smtClean="0">
                <a:ea typeface="맑은 고딕" panose="020B0503020000020004" pitchFamily="50" charset="-127"/>
              </a:rPr>
              <a:t>: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관리구번호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ea typeface="맑은 고딕" panose="020B0503020000020004" pitchFamily="50" charset="-127"/>
              </a:rPr>
              <a:t>+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횡좌표번호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ea typeface="맑은 고딕" panose="020B0503020000020004" pitchFamily="50" charset="-127"/>
              </a:rPr>
              <a:t>+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종좌표번호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ea typeface="맑은 고딕" panose="020B0503020000020004" pitchFamily="50" charset="-127"/>
              </a:rPr>
              <a:t>+ </a:t>
            </a:r>
            <a:r>
              <a:rPr lang="ko-KR" altLang="en-US" dirty="0" smtClean="0">
                <a:ea typeface="맑은 고딕" panose="020B0503020000020004" pitchFamily="50" charset="-127"/>
              </a:rPr>
              <a:t>순번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112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6" y="372564"/>
            <a:ext cx="10515600" cy="60960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선로 구분 차단장치</a:t>
            </a:r>
            <a:endParaRPr lang="ko-KR" alt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030863" y="1304925"/>
            <a:ext cx="101441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고장시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구분차단을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위하여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특고압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선로에는 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Recloser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Sectionalizer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Fuse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등을 조합하여 사용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구분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차단장치는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설치된 점에서 최대고장전류의 차단에 지장이 없을 것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최소 고장 전류에 동작할 수 있어야 하며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Sectionalizer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는 제외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),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최대부하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전류의 통전에 지장이 없어야 한다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구분차단장치는 그 전위보호장치와 후비보호장치와의 상호 협조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Recloser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는 직렬로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대까지 사용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선로간선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부하중심점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½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이내의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구간에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ABC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케이블이 시설된 경우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ABC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전원측에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Recloser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를 설치하지 않는다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777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내</a:t>
            </a:r>
            <a:r>
              <a:rPr lang="ko-KR" altLang="en-US" dirty="0" err="1"/>
              <a:t>뢰</a:t>
            </a:r>
            <a:r>
              <a:rPr lang="ko-KR" altLang="en-US" dirty="0" err="1" smtClean="0"/>
              <a:t>대책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649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417" y="1833300"/>
            <a:ext cx="2499820" cy="342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550" y="222885"/>
            <a:ext cx="10515600" cy="5962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폴리머</a:t>
            </a:r>
            <a:r>
              <a:rPr lang="en-US" altLang="ko-KR" sz="2800" dirty="0" smtClean="0"/>
              <a:t> </a:t>
            </a:r>
            <a:r>
              <a:rPr lang="ko-KR" altLang="en-US" sz="2800" dirty="0" smtClean="0"/>
              <a:t>피뢰기</a:t>
            </a:r>
            <a:endParaRPr lang="ko-KR" alt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150515" y="1185493"/>
            <a:ext cx="176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[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폴리머 피뢰기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]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724" y="1833300"/>
            <a:ext cx="5390464" cy="342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562694" y="1185493"/>
            <a:ext cx="181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[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현장 설치 사진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]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06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염해대책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388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3600" y="394335"/>
            <a:ext cx="10515600" cy="5962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염진해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오손등급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B</a:t>
            </a:r>
            <a:r>
              <a:rPr lang="ko-KR" altLang="en-US" sz="2800" dirty="0" err="1" smtClean="0"/>
              <a:t>급이상인</a:t>
            </a:r>
            <a:r>
              <a:rPr lang="ko-KR" altLang="en-US" sz="2800" dirty="0" smtClean="0"/>
              <a:t> 지역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863600" y="1152525"/>
          <a:ext cx="105156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8560227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7336162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24354305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839494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1023481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B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D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292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등가염분부착밀도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(ESDD)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0.063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0.063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0.125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0.125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0.25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0.25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71419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63600" y="2325370"/>
            <a:ext cx="4702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※ ESDD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는 표준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해수애자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하면 외부 부착 기준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863600" y="3308985"/>
            <a:ext cx="10515600" cy="596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해안에서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거리별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오손등급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구분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25177" y="3751361"/>
            <a:ext cx="920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[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단위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㎞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]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2057400" y="4136827"/>
          <a:ext cx="8128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8325">
                  <a:extLst>
                    <a:ext uri="{9D8B030D-6E8A-4147-A177-3AD203B41FA5}">
                      <a16:colId xmlns:a16="http://schemas.microsoft.com/office/drawing/2014/main" val="3436350035"/>
                    </a:ext>
                  </a:extLst>
                </a:gridCol>
                <a:gridCol w="2105025">
                  <a:extLst>
                    <a:ext uri="{9D8B030D-6E8A-4147-A177-3AD203B41FA5}">
                      <a16:colId xmlns:a16="http://schemas.microsoft.com/office/drawing/2014/main" val="3534310340"/>
                    </a:ext>
                  </a:extLst>
                </a:gridCol>
                <a:gridCol w="2085975">
                  <a:extLst>
                    <a:ext uri="{9D8B030D-6E8A-4147-A177-3AD203B41FA5}">
                      <a16:colId xmlns:a16="http://schemas.microsoft.com/office/drawing/2014/main" val="1929186305"/>
                    </a:ext>
                  </a:extLst>
                </a:gridCol>
                <a:gridCol w="2098675">
                  <a:extLst>
                    <a:ext uri="{9D8B030D-6E8A-4147-A177-3AD203B41FA5}">
                      <a16:colId xmlns:a16="http://schemas.microsoft.com/office/drawing/2014/main" val="490449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오손구분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해안별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765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남해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1.5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2.5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1.0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1.5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1.0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227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제주도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8.5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11.5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5.5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8.5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5.5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196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서해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5.5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7.0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3.0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5.5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3.0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1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동해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3.5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1.5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2.0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1.5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50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1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550" y="137160"/>
            <a:ext cx="10515600" cy="329565"/>
          </a:xfrm>
        </p:spPr>
        <p:txBody>
          <a:bodyPr>
            <a:noAutofit/>
          </a:bodyPr>
          <a:lstStyle/>
          <a:p>
            <a:r>
              <a:rPr lang="ko-KR" altLang="en-US" sz="2400" dirty="0" err="1" smtClean="0"/>
              <a:t>내염기자재</a:t>
            </a:r>
            <a:r>
              <a:rPr lang="ko-KR" altLang="en-US" sz="2400" dirty="0" smtClean="0"/>
              <a:t> 활용</a:t>
            </a:r>
            <a:endParaRPr lang="ko-KR" altLang="en-US" sz="24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4550" y="581026"/>
          <a:ext cx="10515600" cy="60973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60550">
                  <a:extLst>
                    <a:ext uri="{9D8B030D-6E8A-4147-A177-3AD203B41FA5}">
                      <a16:colId xmlns:a16="http://schemas.microsoft.com/office/drawing/2014/main" val="1693317570"/>
                    </a:ext>
                  </a:extLst>
                </a:gridCol>
                <a:gridCol w="2600325">
                  <a:extLst>
                    <a:ext uri="{9D8B030D-6E8A-4147-A177-3AD203B41FA5}">
                      <a16:colId xmlns:a16="http://schemas.microsoft.com/office/drawing/2014/main" val="3648938036"/>
                    </a:ext>
                  </a:extLst>
                </a:gridCol>
                <a:gridCol w="6054725">
                  <a:extLst>
                    <a:ext uri="{9D8B030D-6E8A-4147-A177-3AD203B41FA5}">
                      <a16:colId xmlns:a16="http://schemas.microsoft.com/office/drawing/2014/main" val="2543002116"/>
                    </a:ext>
                  </a:extLst>
                </a:gridCol>
              </a:tblGrid>
              <a:tr h="3293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설비구분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사용자재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723778"/>
                  </a:ext>
                </a:extLst>
              </a:tr>
              <a:tr h="51087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191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× 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폴리머현수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호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600025"/>
                  </a:ext>
                </a:extLst>
              </a:tr>
              <a:tr h="7212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191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× 3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254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× 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폴리머현수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A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호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139316"/>
                  </a:ext>
                </a:extLst>
              </a:tr>
              <a:tr h="5108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254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× 3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폴리머 현수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A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호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462140"/>
                  </a:ext>
                </a:extLst>
              </a:tr>
              <a:tr h="32931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976230"/>
                  </a:ext>
                </a:extLst>
              </a:tr>
              <a:tr h="5108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폴리머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902174"/>
                  </a:ext>
                </a:extLst>
              </a:tr>
              <a:tr h="3293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폴리머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511469"/>
                  </a:ext>
                </a:extLst>
              </a:tr>
              <a:tr h="32931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변압기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주상변압기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＋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절연커버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1081770"/>
                  </a:ext>
                </a:extLst>
              </a:tr>
              <a:tr h="3293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주상변압기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아연피막외함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＋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절연커버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619110"/>
                  </a:ext>
                </a:extLst>
              </a:tr>
              <a:tr h="3293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주상변압기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스테인리스외함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＋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절연커버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085157"/>
                  </a:ext>
                </a:extLst>
              </a:tr>
              <a:tr h="32931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전선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경동선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ACSR/AW-OC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7601031"/>
                  </a:ext>
                </a:extLst>
              </a:tr>
              <a:tr h="3293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C, 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경동선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ACSR/AW-TR/OC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872932"/>
                  </a:ext>
                </a:extLst>
              </a:tr>
              <a:tr h="5108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COS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COS +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내오손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결합애자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폴리머재질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COS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215413"/>
                  </a:ext>
                </a:extLst>
              </a:tr>
              <a:tr h="3293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C, 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폴리머재질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COS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590526"/>
                  </a:ext>
                </a:extLst>
              </a:tr>
              <a:tr h="3293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피뢰기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B, C, 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폴리머 피뢰기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692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07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장주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869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1"/>
            <a:ext cx="10515600" cy="596264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장주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6076" y="1040080"/>
            <a:ext cx="2763982" cy="5067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29739" y="1221223"/>
            <a:ext cx="254909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경완철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/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ㄱ형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완철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342900" indent="-342900">
              <a:buFont typeface="+mj-ea"/>
              <a:buAutoNum type="circleNumDbPlain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완철밴드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342900" indent="-342900">
              <a:buFont typeface="+mj-ea"/>
              <a:buAutoNum type="circleNumDbPlain"/>
            </a:pPr>
            <a:r>
              <a:rPr lang="ko-KR" altLang="en-US" sz="1600" dirty="0" smtClean="0">
                <a:ea typeface="맑은 고딕" panose="020B0503020000020004" pitchFamily="50" charset="-127"/>
              </a:rPr>
              <a:t>육각 볼트너트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342900" indent="-342900">
              <a:buFont typeface="+mj-ea"/>
              <a:buAutoNum type="circleNumDbPlain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암타이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342900" indent="-342900">
              <a:buFont typeface="+mj-ea"/>
              <a:buAutoNum type="circleNumDbPlain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암타이밴드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(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랙크밴드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buFont typeface="+mj-ea"/>
              <a:buAutoNum type="circleNumDbPlain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편출용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D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형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랙크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342900" indent="-342900">
              <a:buFont typeface="+mj-ea"/>
              <a:buAutoNum type="circleNumDbPlain"/>
            </a:pPr>
            <a:r>
              <a:rPr lang="en-US" altLang="ko-KR" sz="1600" dirty="0" smtClean="0">
                <a:ea typeface="맑은 고딕" panose="020B0503020000020004" pitchFamily="50" charset="-127"/>
              </a:rPr>
              <a:t>1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선용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랙크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6257315" y="1004751"/>
            <a:ext cx="4409829" cy="2032354"/>
            <a:chOff x="5505696" y="1072474"/>
            <a:chExt cx="4409829" cy="203235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05696" y="1072474"/>
              <a:ext cx="4409829" cy="158335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505696" y="2766274"/>
              <a:ext cx="4324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 smtClean="0">
                  <a:ea typeface="맑은 고딕" panose="020B0503020000020004" pitchFamily="50" charset="-127"/>
                </a:rPr>
                <a:t>경완철</a:t>
              </a:r>
              <a:r>
                <a:rPr lang="ko-KR" altLang="en-US" sz="1600" dirty="0" smtClean="0">
                  <a:ea typeface="맑은 고딕" panose="020B0503020000020004" pitchFamily="50" charset="-127"/>
                </a:rPr>
                <a:t> </a:t>
              </a:r>
              <a:r>
                <a:rPr lang="en-US" altLang="ko-KR" sz="1600" dirty="0" smtClean="0">
                  <a:ea typeface="맑은 고딕" panose="020B0503020000020004" pitchFamily="50" charset="-127"/>
                </a:rPr>
                <a:t>2400mm (</a:t>
              </a:r>
              <a:r>
                <a:rPr lang="ko-KR" altLang="en-US" sz="1600" dirty="0" err="1">
                  <a:ea typeface="맑은 고딕" panose="020B0503020000020004" pitchFamily="50" charset="-127"/>
                </a:rPr>
                <a:t>ㄱ형</a:t>
              </a:r>
              <a:r>
                <a:rPr lang="ko-KR" altLang="en-US" sz="1600" dirty="0"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 smtClean="0">
                  <a:ea typeface="맑은 고딕" panose="020B0503020000020004" pitchFamily="50" charset="-127"/>
                </a:rPr>
                <a:t>완철</a:t>
              </a:r>
              <a:r>
                <a:rPr lang="en-US" altLang="ko-KR" sz="1600" dirty="0" smtClean="0"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ea typeface="맑은 고딕" panose="020B0503020000020004" pitchFamily="50" charset="-127"/>
                </a:rPr>
                <a:t>단일형 </a:t>
              </a:r>
              <a:r>
                <a:rPr lang="ko-KR" altLang="en-US" sz="1600" dirty="0" err="1" smtClean="0">
                  <a:ea typeface="맑은 고딕" panose="020B0503020000020004" pitchFamily="50" charset="-127"/>
                </a:rPr>
                <a:t>내장완철</a:t>
              </a:r>
              <a:r>
                <a:rPr lang="en-US" altLang="ko-KR" sz="1600" dirty="0" smtClean="0">
                  <a:ea typeface="맑은 고딕" panose="020B0503020000020004" pitchFamily="50" charset="-127"/>
                </a:rPr>
                <a:t>)</a:t>
              </a:r>
              <a:endParaRPr lang="ko-KR" altLang="en-US" sz="1600" dirty="0">
                <a:ea typeface="맑은 고딕" panose="020B0503020000020004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3248008" y="3661165"/>
            <a:ext cx="7419136" cy="1822154"/>
            <a:chOff x="3617289" y="3573730"/>
            <a:chExt cx="7419136" cy="182215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63849" y="3573730"/>
              <a:ext cx="1127838" cy="145280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48116" y="3573730"/>
              <a:ext cx="1583587" cy="1112571"/>
            </a:xfrm>
            <a:prstGeom prst="rect">
              <a:avLst/>
            </a:prstGeom>
          </p:spPr>
        </p:pic>
        <p:grpSp>
          <p:nvGrpSpPr>
            <p:cNvPr id="14" name="그룹 13"/>
            <p:cNvGrpSpPr/>
            <p:nvPr/>
          </p:nvGrpSpPr>
          <p:grpSpPr>
            <a:xfrm>
              <a:off x="8088132" y="3573730"/>
              <a:ext cx="2948293" cy="1506956"/>
              <a:chOff x="8088132" y="3591136"/>
              <a:chExt cx="2948293" cy="1506956"/>
            </a:xfrm>
          </p:grpSpPr>
          <p:pic>
            <p:nvPicPr>
              <p:cNvPr id="10" name="그림 9"/>
              <p:cNvPicPr>
                <a:picLocks noChangeAspect="1"/>
              </p:cNvPicPr>
              <p:nvPr/>
            </p:nvPicPr>
            <p:blipFill rotWithShape="1">
              <a:blip r:embed="rId7"/>
              <a:srcRect r="2202"/>
              <a:stretch/>
            </p:blipFill>
            <p:spPr>
              <a:xfrm>
                <a:off x="8596605" y="3591136"/>
                <a:ext cx="2422163" cy="739204"/>
              </a:xfrm>
              <a:prstGeom prst="rect">
                <a:avLst/>
              </a:prstGeom>
            </p:spPr>
          </p:pic>
          <p:pic>
            <p:nvPicPr>
              <p:cNvPr id="11" name="그림 10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590193" y="4465577"/>
                <a:ext cx="2446232" cy="63251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8088132" y="3791461"/>
                <a:ext cx="50847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ea typeface="맑은 고딕" panose="020B0503020000020004" pitchFamily="50" charset="-127"/>
                  </a:rPr>
                  <a:t>A</a:t>
                </a:r>
                <a:r>
                  <a:rPr lang="ko-KR" altLang="en-US" sz="1600" dirty="0" smtClean="0">
                    <a:ea typeface="맑은 고딕" panose="020B0503020000020004" pitchFamily="50" charset="-127"/>
                  </a:rPr>
                  <a:t>호</a:t>
                </a:r>
                <a:endParaRPr lang="en-US" altLang="ko-KR" sz="1600" dirty="0" smtClean="0"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8088132" y="4612558"/>
                <a:ext cx="5020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ea typeface="맑은 고딕" panose="020B0503020000020004" pitchFamily="50" charset="-127"/>
                  </a:rPr>
                  <a:t>B</a:t>
                </a:r>
                <a:r>
                  <a:rPr lang="ko-KR" altLang="en-US" sz="1600" dirty="0" smtClean="0">
                    <a:ea typeface="맑은 고딕" panose="020B0503020000020004" pitchFamily="50" charset="-127"/>
                  </a:rPr>
                  <a:t>호</a:t>
                </a:r>
                <a:endParaRPr lang="en-US" altLang="ko-KR" sz="1600" dirty="0" smtClean="0"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617289" y="5057330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ea typeface="맑은 고딕" panose="020B0503020000020004" pitchFamily="50" charset="-127"/>
                </a:rPr>
                <a:t>라인포스트애자</a:t>
              </a:r>
              <a:endParaRPr lang="ko-KR" altLang="en-US" sz="1600" dirty="0"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37207" y="505733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 smtClean="0">
                  <a:ea typeface="맑은 고딕" panose="020B0503020000020004" pitchFamily="50" charset="-127"/>
                </a:rPr>
                <a:t>현수애자</a:t>
              </a:r>
              <a:endParaRPr lang="ko-KR" altLang="en-US" sz="1600" dirty="0">
                <a:ea typeface="맑은 고딕" panose="020B0503020000020004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973672" y="5057330"/>
              <a:ext cx="16674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 smtClean="0">
                  <a:ea typeface="맑은 고딕" panose="020B0503020000020004" pitchFamily="50" charset="-127"/>
                </a:rPr>
                <a:t>플리머</a:t>
              </a:r>
              <a:r>
                <a:rPr lang="ko-KR" altLang="en-US" sz="1600" dirty="0" smtClean="0"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 err="1" smtClean="0">
                  <a:ea typeface="맑은 고딕" panose="020B0503020000020004" pitchFamily="50" charset="-127"/>
                </a:rPr>
                <a:t>현수애자</a:t>
              </a:r>
              <a:endParaRPr lang="ko-KR" altLang="en-US" sz="1600" dirty="0"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171455" y="6187036"/>
            <a:ext cx="6481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장주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배전선로의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지지물에서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전선로를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구성하는데 필요한 장치들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52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4200" y="207011"/>
            <a:ext cx="10182225" cy="596264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완철 및 </a:t>
            </a:r>
            <a:r>
              <a:rPr lang="ko-KR" altLang="en-US" sz="2800" dirty="0" err="1" smtClean="0"/>
              <a:t>랙크</a:t>
            </a:r>
            <a:r>
              <a:rPr lang="ko-KR" altLang="en-US" sz="2800" dirty="0" smtClean="0"/>
              <a:t> 장주도</a:t>
            </a:r>
            <a:endParaRPr lang="ko-KR" altLang="en-US" sz="2800" dirty="0"/>
          </a:p>
        </p:txBody>
      </p:sp>
      <p:pic>
        <p:nvPicPr>
          <p:cNvPr id="21" name="내용 개체 틀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7114" y="2370966"/>
            <a:ext cx="3283706" cy="2494181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72" y="2370966"/>
            <a:ext cx="5402750" cy="235267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179670" y="4865147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[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보통장주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]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80948" y="4861605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[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창출장주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]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468502" y="4861605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[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편출장주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]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240277" y="4861605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[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랙크장주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]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257679" y="4861605"/>
            <a:ext cx="1508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[D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형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랙크장주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]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5712"/>
              </p:ext>
            </p:extLst>
          </p:nvPr>
        </p:nvGraphicFramePr>
        <p:xfrm>
          <a:off x="1948175" y="1240886"/>
          <a:ext cx="812799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3700">
                  <a:extLst>
                    <a:ext uri="{9D8B030D-6E8A-4147-A177-3AD203B41FA5}">
                      <a16:colId xmlns:a16="http://schemas.microsoft.com/office/drawing/2014/main" val="2839770352"/>
                    </a:ext>
                  </a:extLst>
                </a:gridCol>
                <a:gridCol w="4810125">
                  <a:extLst>
                    <a:ext uri="{9D8B030D-6E8A-4147-A177-3AD203B41FA5}">
                      <a16:colId xmlns:a16="http://schemas.microsoft.com/office/drawing/2014/main" val="2964153183"/>
                    </a:ext>
                  </a:extLst>
                </a:gridCol>
                <a:gridCol w="1654174">
                  <a:extLst>
                    <a:ext uri="{9D8B030D-6E8A-4147-A177-3AD203B41FA5}">
                      <a16:colId xmlns:a16="http://schemas.microsoft.com/office/drawing/2014/main" val="31294906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배열구분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장주종류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82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수평배열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보통장주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창출장주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편출장주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74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수직배열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랙크장주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D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형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랙크장주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저압선로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585029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1580297" y="5180132"/>
            <a:ext cx="415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ea typeface="맑은 고딕" panose="020B0503020000020004" pitchFamily="50" charset="-127"/>
              </a:rPr>
              <a:t>Cross-arm Arrangements for Primary Lines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627405" y="5180132"/>
            <a:ext cx="2581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ea typeface="맑은 고딕" panose="020B0503020000020004" pitchFamily="50" charset="-127"/>
              </a:rPr>
              <a:t>Packs for Secondary Lines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3050" y="5737136"/>
            <a:ext cx="9998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창출장주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전주에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완금을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설치할 때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전주를 중심으로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완금의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일부를 어느 한 방향으로 치우쳐 설치하는 장주</a:t>
            </a:r>
            <a:endParaRPr lang="en-US" altLang="ko-KR" sz="1600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 smtClean="0">
                <a:ea typeface="맑은 고딕" panose="020B0503020000020004" pitchFamily="50" charset="-127"/>
              </a:rPr>
              <a:t>편출장주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전주에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완금을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설치할 때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,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완금을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전주의 한쪽으로 완전히 치우쳐서 설치하는 장주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13050" y="772343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배열에 따른 구분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432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980"/>
          <a:stretch/>
        </p:blipFill>
        <p:spPr>
          <a:xfrm>
            <a:off x="2255796" y="3928833"/>
            <a:ext cx="7222108" cy="22288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11450" y="6280809"/>
            <a:ext cx="8000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Pin Type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93386" y="6280809"/>
            <a:ext cx="995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Strain Type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91841" y="6280809"/>
            <a:ext cx="14909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Dead Ending Type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0576" y="108785"/>
            <a:ext cx="2832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형태에 따른 구분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711295"/>
              </p:ext>
            </p:extLst>
          </p:nvPr>
        </p:nvGraphicFramePr>
        <p:xfrm>
          <a:off x="2026990" y="722099"/>
          <a:ext cx="8128000" cy="3083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4578">
                  <a:extLst>
                    <a:ext uri="{9D8B030D-6E8A-4147-A177-3AD203B41FA5}">
                      <a16:colId xmlns:a16="http://schemas.microsoft.com/office/drawing/2014/main" val="1008895836"/>
                    </a:ext>
                  </a:extLst>
                </a:gridCol>
                <a:gridCol w="6073422">
                  <a:extLst>
                    <a:ext uri="{9D8B030D-6E8A-4147-A177-3AD203B41FA5}">
                      <a16:colId xmlns:a16="http://schemas.microsoft.com/office/drawing/2014/main" val="3330535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형태구분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시공개소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332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인류장주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전선의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수평각도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30°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이상인 장소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전선의 분기 및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종단개소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864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내장주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전선의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수직각도가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15°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이상인 장소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장경간개소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중요시설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횡단개소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ACSR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58</a:t>
                      </a:r>
                      <a:r>
                        <a:rPr lang="ko-KR" altLang="en-US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㎟이상의 전선이 </a:t>
                      </a:r>
                      <a:r>
                        <a:rPr lang="ko-KR" altLang="en-US" sz="1600" baseline="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수평각도</a:t>
                      </a:r>
                      <a:r>
                        <a:rPr lang="ko-KR" altLang="en-US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°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초과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30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°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미만인 장소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개폐기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보호선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망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양종지선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설치전주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017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핀장주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상이 이외의 장소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742950" lvl="1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수평각도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10°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미만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단완철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시공</a:t>
                      </a:r>
                      <a:endParaRPr lang="en-US" altLang="ko-KR" sz="160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742950" lvl="1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수평각도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10° 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 15° 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이하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겹완철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시공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209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4648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6" y="175260"/>
            <a:ext cx="3098223" cy="710565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ko-KR" sz="2400" dirty="0" smtClean="0"/>
              <a:t>LP</a:t>
            </a:r>
            <a:r>
              <a:rPr lang="ko-KR" altLang="en-US" sz="2400" dirty="0" smtClean="0"/>
              <a:t>애자의 종류</a:t>
            </a:r>
            <a:endParaRPr lang="ko-KR" altLang="en-US" sz="2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64378" y="981076"/>
            <a:ext cx="2145723" cy="2857500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일반형 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갈색</a:t>
            </a:r>
            <a:r>
              <a:rPr lang="en-US" altLang="ko-KR" sz="1800" dirty="0" smtClean="0"/>
              <a:t>)</a:t>
            </a:r>
            <a:endParaRPr lang="ko-KR" altLang="en-US" sz="1800" dirty="0"/>
          </a:p>
        </p:txBody>
      </p:sp>
      <p:pic>
        <p:nvPicPr>
          <p:cNvPr id="12" name="내용 개체 틀 3"/>
          <p:cNvPicPr>
            <a:picLocks noChangeAspect="1"/>
          </p:cNvPicPr>
          <p:nvPr/>
        </p:nvPicPr>
        <p:blipFill rotWithShape="1">
          <a:blip r:embed="rId3"/>
          <a:srcRect l="12430" t="6830" r="15207" b="8138"/>
          <a:stretch/>
        </p:blipFill>
        <p:spPr>
          <a:xfrm>
            <a:off x="1471776" y="1343025"/>
            <a:ext cx="1571626" cy="2371725"/>
          </a:xfrm>
          <a:prstGeom prst="rect">
            <a:avLst/>
          </a:prstGeom>
        </p:spPr>
      </p:pic>
      <p:sp>
        <p:nvSpPr>
          <p:cNvPr id="13" name="내용 개체 틀 2"/>
          <p:cNvSpPr txBox="1">
            <a:spLocks/>
          </p:cNvSpPr>
          <p:nvPr/>
        </p:nvSpPr>
        <p:spPr>
          <a:xfrm>
            <a:off x="4929052" y="981076"/>
            <a:ext cx="2145723" cy="2857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 err="1" smtClean="0">
                <a:ea typeface="맑은 고딕" panose="020B0503020000020004" pitchFamily="50" charset="-127"/>
              </a:rPr>
              <a:t>내염형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 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(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회색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)</a:t>
            </a:r>
            <a:endParaRPr lang="ko-KR" altLang="en-US" sz="1800" dirty="0">
              <a:ea typeface="맑은 고딕" panose="020B0503020000020004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rcRect l="6868"/>
          <a:stretch/>
        </p:blipFill>
        <p:spPr>
          <a:xfrm>
            <a:off x="5135138" y="1343024"/>
            <a:ext cx="1733550" cy="237172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3573" y="1343024"/>
            <a:ext cx="1486029" cy="2248095"/>
          </a:xfrm>
          <a:prstGeom prst="rect">
            <a:avLst/>
          </a:prstGeom>
        </p:spPr>
      </p:pic>
      <p:sp>
        <p:nvSpPr>
          <p:cNvPr id="17" name="내용 개체 틀 2"/>
          <p:cNvSpPr txBox="1">
            <a:spLocks/>
          </p:cNvSpPr>
          <p:nvPr/>
        </p:nvSpPr>
        <p:spPr>
          <a:xfrm>
            <a:off x="8693727" y="981076"/>
            <a:ext cx="2145723" cy="2857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 smtClean="0">
                <a:ea typeface="맑은 고딕" panose="020B0503020000020004" pitchFamily="50" charset="-127"/>
              </a:rPr>
              <a:t>폴리머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LP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애자</a:t>
            </a:r>
            <a:endParaRPr lang="ko-KR" altLang="en-US" sz="1800" dirty="0">
              <a:ea typeface="맑은 고딕" panose="020B0503020000020004" pitchFamily="50" charset="-127"/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845126" y="4076699"/>
            <a:ext cx="3002973" cy="710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 err="1" smtClean="0">
                <a:ea typeface="맑은 고딕" panose="020B0503020000020004" pitchFamily="50" charset="-127"/>
              </a:rPr>
              <a:t>애자핀의</a:t>
            </a:r>
            <a:r>
              <a:rPr lang="ko-KR" altLang="en-US" sz="2400" dirty="0" smtClean="0">
                <a:ea typeface="맑은 고딕" panose="020B0503020000020004" pitchFamily="50" charset="-127"/>
              </a:rPr>
              <a:t> 종류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64378" y="4787264"/>
            <a:ext cx="6389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ea typeface="맑은 고딕" panose="020B0503020000020004" pitchFamily="50" charset="-127"/>
              </a:rPr>
              <a:t>1</a:t>
            </a:r>
            <a:r>
              <a:rPr lang="ko-KR" altLang="en-US" dirty="0" smtClean="0">
                <a:ea typeface="맑은 고딕" panose="020B0503020000020004" pitchFamily="50" charset="-127"/>
              </a:rPr>
              <a:t>호핀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ea typeface="맑은 고딕" panose="020B0503020000020004" pitchFamily="50" charset="-127"/>
              </a:rPr>
              <a:t>ㄱ형완철용</a:t>
            </a:r>
            <a:r>
              <a:rPr lang="en-US" altLang="ko-KR" dirty="0" smtClean="0">
                <a:ea typeface="맑은 고딕" panose="020B0503020000020004" pitchFamily="50" charset="-127"/>
              </a:rPr>
              <a:t>), 2</a:t>
            </a:r>
            <a:r>
              <a:rPr lang="ko-KR" altLang="en-US" dirty="0" smtClean="0">
                <a:ea typeface="맑은 고딕" panose="020B0503020000020004" pitchFamily="50" charset="-127"/>
              </a:rPr>
              <a:t>호핀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ea typeface="맑은 고딕" panose="020B0503020000020004" pitchFamily="50" charset="-127"/>
              </a:rPr>
              <a:t>경완철용</a:t>
            </a:r>
            <a:r>
              <a:rPr lang="en-US" altLang="ko-KR" dirty="0" smtClean="0">
                <a:ea typeface="맑은 고딕" panose="020B0503020000020004" pitchFamily="50" charset="-127"/>
              </a:rPr>
              <a:t>),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ea typeface="맑은 고딕" panose="020B0503020000020004" pitchFamily="50" charset="-127"/>
              </a:rPr>
              <a:t>3</a:t>
            </a:r>
            <a:r>
              <a:rPr lang="ko-KR" altLang="en-US" dirty="0" smtClean="0">
                <a:ea typeface="맑은 고딕" panose="020B0503020000020004" pitchFamily="50" charset="-127"/>
              </a:rPr>
              <a:t>호핀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ea typeface="맑은 고딕" panose="020B0503020000020004" pitchFamily="50" charset="-127"/>
              </a:rPr>
              <a:t>경완철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점퍼선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이격용</a:t>
            </a:r>
            <a:r>
              <a:rPr lang="en-US" altLang="ko-KR" dirty="0" smtClean="0">
                <a:ea typeface="맑은 고딕" panose="020B0503020000020004" pitchFamily="50" charset="-127"/>
              </a:rPr>
              <a:t>), 4</a:t>
            </a:r>
            <a:r>
              <a:rPr lang="ko-KR" altLang="en-US" dirty="0" smtClean="0">
                <a:ea typeface="맑은 고딕" panose="020B0503020000020004" pitchFamily="50" charset="-127"/>
              </a:rPr>
              <a:t>호핀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ea typeface="맑은 고딕" panose="020B0503020000020004" pitchFamily="50" charset="-127"/>
              </a:rPr>
              <a:t>단완철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핀장주</a:t>
            </a:r>
            <a:r>
              <a:rPr lang="ko-KR" altLang="en-US" dirty="0" smtClean="0"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이격용</a:t>
            </a:r>
            <a:r>
              <a:rPr lang="en-US" altLang="ko-KR" dirty="0" smtClean="0">
                <a:ea typeface="맑은 고딕" panose="020B0503020000020004" pitchFamily="50" charset="-127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ea typeface="맑은 고딕" panose="020B0503020000020004" pitchFamily="50" charset="-127"/>
              </a:rPr>
              <a:t>5</a:t>
            </a:r>
            <a:r>
              <a:rPr lang="ko-KR" altLang="en-US" dirty="0" smtClean="0">
                <a:ea typeface="맑은 고딕" panose="020B0503020000020004" pitchFamily="50" charset="-127"/>
              </a:rPr>
              <a:t>호핀</a:t>
            </a:r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smtClean="0">
                <a:ea typeface="맑은 고딕" panose="020B0503020000020004" pitchFamily="50" charset="-127"/>
              </a:rPr>
              <a:t>단일형 </a:t>
            </a:r>
            <a:r>
              <a:rPr lang="ko-KR" altLang="en-US" dirty="0" err="1" smtClean="0">
                <a:ea typeface="맑은 고딕" panose="020B0503020000020004" pitchFamily="50" charset="-127"/>
              </a:rPr>
              <a:t>내장완철용</a:t>
            </a:r>
            <a:r>
              <a:rPr lang="en-US" altLang="ko-KR" dirty="0" smtClean="0">
                <a:ea typeface="맑은 고딕" panose="020B0503020000020004" pitchFamily="50" charset="-127"/>
              </a:rPr>
              <a:t>)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50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09550"/>
            <a:ext cx="10515600" cy="542925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 smtClean="0"/>
              <a:t>애자 종류 및 특징</a:t>
            </a:r>
            <a:r>
              <a:rPr lang="en-US" altLang="ko-KR" sz="2400" dirty="0" smtClean="0"/>
              <a:t>(</a:t>
            </a:r>
            <a:r>
              <a:rPr lang="ko-KR" altLang="en-US" sz="2400" dirty="0" err="1" smtClean="0"/>
              <a:t>핀애자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2263448"/>
              </p:ext>
            </p:extLst>
          </p:nvPr>
        </p:nvGraphicFramePr>
        <p:xfrm>
          <a:off x="845127" y="752475"/>
          <a:ext cx="9880023" cy="2407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7523">
                  <a:extLst>
                    <a:ext uri="{9D8B030D-6E8A-4147-A177-3AD203B41FA5}">
                      <a16:colId xmlns:a16="http://schemas.microsoft.com/office/drawing/2014/main" val="2634178052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85148558"/>
                    </a:ext>
                  </a:extLst>
                </a:gridCol>
                <a:gridCol w="2006719">
                  <a:extLst>
                    <a:ext uri="{9D8B030D-6E8A-4147-A177-3AD203B41FA5}">
                      <a16:colId xmlns:a16="http://schemas.microsoft.com/office/drawing/2014/main" val="3819312823"/>
                    </a:ext>
                  </a:extLst>
                </a:gridCol>
                <a:gridCol w="5318006">
                  <a:extLst>
                    <a:ext uri="{9D8B030D-6E8A-4147-A177-3AD203B41FA5}">
                      <a16:colId xmlns:a16="http://schemas.microsoft.com/office/drawing/2014/main" val="2751460165"/>
                    </a:ext>
                  </a:extLst>
                </a:gridCol>
              </a:tblGrid>
              <a:tr h="32915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규격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835036"/>
                  </a:ext>
                </a:extLst>
              </a:tr>
              <a:tr h="32915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특고압핀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228×165(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호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2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호핀으로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구분 적용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2124"/>
                  </a:ext>
                </a:extLst>
              </a:tr>
              <a:tr h="3900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애자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자기제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152×304(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559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727253"/>
                  </a:ext>
                </a:extLst>
              </a:tr>
              <a:tr h="37776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178×304(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회색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712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오손 등급 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C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551451"/>
                  </a:ext>
                </a:extLst>
              </a:tr>
              <a:tr h="32915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폴리머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라인포스트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애자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152×165(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회색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712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오손 등급 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C ,D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지역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880545"/>
                  </a:ext>
                </a:extLst>
              </a:tr>
              <a:tr h="5402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 인류 애자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소형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중형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백∙녹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인입선에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적용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저압선에 적용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539236"/>
                  </a:ext>
                </a:extLst>
              </a:tr>
            </a:tbl>
          </a:graphicData>
        </a:graphic>
      </p:graphicFrame>
      <p:sp>
        <p:nvSpPr>
          <p:cNvPr id="5" name="제목 1"/>
          <p:cNvSpPr txBox="1">
            <a:spLocks/>
          </p:cNvSpPr>
          <p:nvPr/>
        </p:nvSpPr>
        <p:spPr>
          <a:xfrm>
            <a:off x="845127" y="3279457"/>
            <a:ext cx="1051560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 smtClean="0">
                <a:ea typeface="맑은 고딕" panose="020B0503020000020004" pitchFamily="50" charset="-127"/>
              </a:rPr>
              <a:t>애자 종류 및 특징</a:t>
            </a:r>
            <a:r>
              <a:rPr lang="en-US" altLang="ko-KR" sz="2400" dirty="0" smtClean="0">
                <a:ea typeface="맑은 고딕" panose="020B0503020000020004" pitchFamily="50" charset="-127"/>
              </a:rPr>
              <a:t>(</a:t>
            </a:r>
            <a:r>
              <a:rPr lang="ko-KR" altLang="en-US" sz="2400" dirty="0" err="1" smtClean="0">
                <a:ea typeface="맑은 고딕" panose="020B0503020000020004" pitchFamily="50" charset="-127"/>
              </a:rPr>
              <a:t>현수애자</a:t>
            </a:r>
            <a:r>
              <a:rPr lang="en-US" altLang="ko-KR" sz="2400" dirty="0" smtClean="0">
                <a:ea typeface="맑은 고딕" panose="020B0503020000020004" pitchFamily="50" charset="-127"/>
              </a:rPr>
              <a:t>)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440833"/>
              </p:ext>
            </p:extLst>
          </p:nvPr>
        </p:nvGraphicFramePr>
        <p:xfrm>
          <a:off x="845127" y="3822382"/>
          <a:ext cx="9880023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873">
                  <a:extLst>
                    <a:ext uri="{9D8B030D-6E8A-4147-A177-3AD203B41FA5}">
                      <a16:colId xmlns:a16="http://schemas.microsoft.com/office/drawing/2014/main" val="442308275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788122066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1720960670"/>
                    </a:ext>
                  </a:extLst>
                </a:gridCol>
                <a:gridCol w="2295525">
                  <a:extLst>
                    <a:ext uri="{9D8B030D-6E8A-4147-A177-3AD203B41FA5}">
                      <a16:colId xmlns:a16="http://schemas.microsoft.com/office/drawing/2014/main" val="2333239392"/>
                    </a:ext>
                  </a:extLst>
                </a:gridCol>
                <a:gridCol w="5314950">
                  <a:extLst>
                    <a:ext uri="{9D8B030D-6E8A-4147-A177-3AD203B41FA5}">
                      <a16:colId xmlns:a16="http://schemas.microsoft.com/office/drawing/2014/main" val="1542826738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규격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739954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장간형현수애자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180×340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745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045022"/>
                  </a:ext>
                </a:extLst>
              </a:tr>
              <a:tr h="37084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폴리머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525±55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760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자기제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련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대체용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C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급이상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08358"/>
                  </a:ext>
                </a:extLst>
              </a:tr>
              <a:tr h="37084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430±55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580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자기제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현수애자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련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대체용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B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급이상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60152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현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수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자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D-1(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191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×146(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210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C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급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5083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D-2(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×146(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292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D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급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04884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D-3(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×146(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회색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누설 거리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430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개사용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033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195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78673"/>
            <a:ext cx="10515600" cy="870857"/>
          </a:xfrm>
        </p:spPr>
        <p:txBody>
          <a:bodyPr>
            <a:normAutofit/>
          </a:bodyPr>
          <a:lstStyle/>
          <a:p>
            <a:r>
              <a:rPr lang="ko-KR" altLang="en-US" sz="3600" dirty="0" smtClean="0"/>
              <a:t>목차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28314"/>
            <a:ext cx="10515600" cy="4606834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개요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err="1" smtClean="0"/>
              <a:t>지지물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장주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전선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보호선 </a:t>
            </a:r>
            <a:r>
              <a:rPr lang="ko-KR" altLang="en-US" sz="2000" dirty="0" smtClean="0">
                <a:latin typeface="맑은 고딕" panose="020B0503020000020004" pitchFamily="50" charset="-127"/>
                <a:sym typeface="Wingdings" panose="05000000000000000000" pitchFamily="2" charset="2"/>
              </a:rPr>
              <a:t>〮 망 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변압기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접지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err="1" smtClean="0"/>
              <a:t>인입선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개폐기</a:t>
            </a:r>
            <a:endParaRPr lang="en-US" altLang="ko-KR" sz="20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err="1" smtClean="0"/>
              <a:t>내뢰대책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err="1" smtClean="0"/>
              <a:t>염해대책</a:t>
            </a:r>
            <a:endParaRPr lang="en-US" altLang="ko-KR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 smtClean="0"/>
              <a:t>별첨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2791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전선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335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75356"/>
            <a:ext cx="10515600" cy="485775"/>
          </a:xfrm>
        </p:spPr>
        <p:txBody>
          <a:bodyPr>
            <a:normAutofit/>
          </a:bodyPr>
          <a:lstStyle/>
          <a:p>
            <a:r>
              <a:rPr lang="ko-KR" altLang="en-US" sz="2400" dirty="0" err="1" smtClean="0"/>
              <a:t>전선재료의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특징비교</a:t>
            </a:r>
            <a:endParaRPr lang="ko-KR" altLang="en-US" sz="24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215170"/>
              </p:ext>
            </p:extLst>
          </p:nvPr>
        </p:nvGraphicFramePr>
        <p:xfrm>
          <a:off x="2038927" y="861131"/>
          <a:ext cx="8127999" cy="1704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2182">
                  <a:extLst>
                    <a:ext uri="{9D8B030D-6E8A-4147-A177-3AD203B41FA5}">
                      <a16:colId xmlns:a16="http://schemas.microsoft.com/office/drawing/2014/main" val="866630985"/>
                    </a:ext>
                  </a:extLst>
                </a:gridCol>
                <a:gridCol w="3486484">
                  <a:extLst>
                    <a:ext uri="{9D8B030D-6E8A-4147-A177-3AD203B41FA5}">
                      <a16:colId xmlns:a16="http://schemas.microsoft.com/office/drawing/2014/main" val="145200169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83264685"/>
                    </a:ext>
                  </a:extLst>
                </a:gridCol>
              </a:tblGrid>
              <a:tr h="34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알루미늄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동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747733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가성소다액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용이하게 침식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상온에서 거의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침식안함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727814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유황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침식되지 않음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심하게 침식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900796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무게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가볍다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무겁다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125883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가격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싸다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비싸다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614153"/>
                  </a:ext>
                </a:extLst>
              </a:tr>
            </a:tbl>
          </a:graphicData>
        </a:graphic>
      </p:graphicFrame>
      <p:sp>
        <p:nvSpPr>
          <p:cNvPr id="5" name="제목 1"/>
          <p:cNvSpPr txBox="1">
            <a:spLocks/>
          </p:cNvSpPr>
          <p:nvPr/>
        </p:nvSpPr>
        <p:spPr>
          <a:xfrm>
            <a:off x="845126" y="2847888"/>
            <a:ext cx="10515600" cy="489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 err="1" smtClean="0">
                <a:ea typeface="맑은 고딕" panose="020B0503020000020004" pitchFamily="50" charset="-127"/>
              </a:rPr>
              <a:t>동전선의</a:t>
            </a:r>
            <a:r>
              <a:rPr lang="ko-KR" altLang="en-US" sz="2400" dirty="0" smtClean="0">
                <a:ea typeface="맑은 고딕" panose="020B0503020000020004" pitchFamily="50" charset="-127"/>
              </a:rPr>
              <a:t> 종류 및 특징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486685"/>
              </p:ext>
            </p:extLst>
          </p:nvPr>
        </p:nvGraphicFramePr>
        <p:xfrm>
          <a:off x="2038926" y="3337632"/>
          <a:ext cx="8128000" cy="268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9520466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3294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품명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주사용개소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30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나경동선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염해지역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중선성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도심지역의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.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 공용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중성성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718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옥외용 비닐 절연전선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(OW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 전압선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변압기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차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인하선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652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수밀형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비밀절연전선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(OW-W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공단지역 등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오손지역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저압 전압선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파단사고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방지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616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수밀형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가교폴리에틸렌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동전선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(OC-W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개폐기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인하선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염진해지역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전압선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575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01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9124" y="364067"/>
            <a:ext cx="10515600" cy="485775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AL</a:t>
            </a:r>
            <a:r>
              <a:rPr lang="ko-KR" altLang="en-US" sz="2400" dirty="0" smtClean="0"/>
              <a:t>전선의 종류 및 특징</a:t>
            </a:r>
            <a:endParaRPr lang="ko-KR" altLang="en-US" sz="24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439044"/>
              </p:ext>
            </p:extLst>
          </p:nvPr>
        </p:nvGraphicFramePr>
        <p:xfrm>
          <a:off x="619124" y="1098196"/>
          <a:ext cx="11096625" cy="51096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6072">
                  <a:extLst>
                    <a:ext uri="{9D8B030D-6E8A-4147-A177-3AD203B41FA5}">
                      <a16:colId xmlns:a16="http://schemas.microsoft.com/office/drawing/2014/main" val="2733320591"/>
                    </a:ext>
                  </a:extLst>
                </a:gridCol>
                <a:gridCol w="2694429">
                  <a:extLst>
                    <a:ext uri="{9D8B030D-6E8A-4147-A177-3AD203B41FA5}">
                      <a16:colId xmlns:a16="http://schemas.microsoft.com/office/drawing/2014/main" val="1701767919"/>
                    </a:ext>
                  </a:extLst>
                </a:gridCol>
                <a:gridCol w="3552825">
                  <a:extLst>
                    <a:ext uri="{9D8B030D-6E8A-4147-A177-3AD203B41FA5}">
                      <a16:colId xmlns:a16="http://schemas.microsoft.com/office/drawing/2014/main" val="4281744421"/>
                    </a:ext>
                  </a:extLst>
                </a:gridCol>
                <a:gridCol w="3543299">
                  <a:extLst>
                    <a:ext uri="{9D8B030D-6E8A-4147-A177-3AD203B41FA5}">
                      <a16:colId xmlns:a16="http://schemas.microsoft.com/office/drawing/2014/main" val="2545206059"/>
                    </a:ext>
                  </a:extLst>
                </a:gridCol>
              </a:tblGrid>
              <a:tr h="394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품명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구조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특기사항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주사용개소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067254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 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야외지역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선로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중성선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648598"/>
                  </a:ext>
                </a:extLst>
              </a:tr>
              <a:tr h="776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고압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ACSR-OC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 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(SB)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가교폴리에틸렌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내전압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12kV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농∙어촌지역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저압 전압선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88181"/>
                  </a:ext>
                </a:extLst>
              </a:tr>
              <a:tr h="776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ACSR-OC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 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(SB)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가교폴리에틸렌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내전압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25kV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전압선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일반지역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95207"/>
                  </a:ext>
                </a:extLst>
              </a:tr>
              <a:tr h="5734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ACSR/AW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알루미늄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피복강선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성능개선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선로손실감소 및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이물질간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부식방지효과 중대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중성선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염해지역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396598"/>
                  </a:ext>
                </a:extLst>
              </a:tr>
              <a:tr h="776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ACSR/AW-OC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 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(SB)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가교폴리에틸렌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성능개선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선로손실감소 및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이물질간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부식방지효과 중대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내전압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25kV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전압선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염해지역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762727"/>
                  </a:ext>
                </a:extLst>
              </a:tr>
              <a:tr h="776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ACSR/AW-TR/OC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소선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 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        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경알루미늄선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(SB)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절연충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CLEAN XLPE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피복충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내트래킹성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XLPE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성능개선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도체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수밀구조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내식성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향상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),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피복충의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내트래킹성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향상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내전압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 25kV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전압선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급이상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지역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154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60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26416"/>
            <a:ext cx="10515600" cy="557349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전선특성</a:t>
            </a:r>
            <a:r>
              <a:rPr lang="ko-KR" altLang="en-US" sz="2800" dirty="0" smtClean="0"/>
              <a:t> 비교</a:t>
            </a:r>
            <a:endParaRPr lang="ko-KR" altLang="en-US" sz="2800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2032227"/>
              </p:ext>
            </p:extLst>
          </p:nvPr>
        </p:nvGraphicFramePr>
        <p:xfrm>
          <a:off x="845127" y="1184456"/>
          <a:ext cx="9557929" cy="3708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8947">
                  <a:extLst>
                    <a:ext uri="{9D8B030D-6E8A-4147-A177-3AD203B41FA5}">
                      <a16:colId xmlns:a16="http://schemas.microsoft.com/office/drawing/2014/main" val="409656663"/>
                    </a:ext>
                  </a:extLst>
                </a:gridCol>
                <a:gridCol w="1202055">
                  <a:extLst>
                    <a:ext uri="{9D8B030D-6E8A-4147-A177-3AD203B41FA5}">
                      <a16:colId xmlns:a16="http://schemas.microsoft.com/office/drawing/2014/main" val="1004307429"/>
                    </a:ext>
                  </a:extLst>
                </a:gridCol>
                <a:gridCol w="3213463">
                  <a:extLst>
                    <a:ext uri="{9D8B030D-6E8A-4147-A177-3AD203B41FA5}">
                      <a16:colId xmlns:a16="http://schemas.microsoft.com/office/drawing/2014/main" val="4011926654"/>
                    </a:ext>
                  </a:extLst>
                </a:gridCol>
                <a:gridCol w="3043464">
                  <a:extLst>
                    <a:ext uri="{9D8B030D-6E8A-4147-A177-3AD203B41FA5}">
                      <a16:colId xmlns:a16="http://schemas.microsoft.com/office/drawing/2014/main" val="87211497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구성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고압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ACSR-OC 32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저압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 / AW-OW 35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748076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강선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(Steel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Wire)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구성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Steel, 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/2.6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Steel, 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/2.6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6226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도금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아연도금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알루미늄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58429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도체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(Conductor)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소선수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72545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바깥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지름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7.2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7.2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51815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(Insulator)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재질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XLPE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PVC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4445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두께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0923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완성품지름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11.2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9.6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06545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전기저항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Ω/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㎞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0.928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0.877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55562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인장하중</a:t>
                      </a:r>
                      <a:r>
                        <a:rPr lang="en-US" altLang="ko-KR" sz="16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kgf</a:t>
                      </a:r>
                      <a:endParaRPr lang="en-US" altLang="ko-KR" sz="1600" b="0" i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1,090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1,090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92142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40526" y="5242560"/>
            <a:ext cx="921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ea typeface="맑은 고딕" panose="020B0503020000020004" pitchFamily="50" charset="-127"/>
              </a:rPr>
              <a:t>☞ 저압</a:t>
            </a:r>
            <a:r>
              <a:rPr lang="en-US" altLang="ko-KR" dirty="0" smtClean="0">
                <a:ea typeface="맑은 고딕" panose="020B0503020000020004" pitchFamily="50" charset="-127"/>
              </a:rPr>
              <a:t> ACSR/ AW-OW</a:t>
            </a:r>
            <a:r>
              <a:rPr lang="ko-KR" altLang="en-US" dirty="0" smtClean="0">
                <a:ea typeface="맑은 고딕" panose="020B0503020000020004" pitchFamily="50" charset="-127"/>
              </a:rPr>
              <a:t>은 </a:t>
            </a:r>
            <a:r>
              <a:rPr lang="en-US" altLang="ko-KR" dirty="0" smtClean="0">
                <a:ea typeface="맑은 고딕" panose="020B0503020000020004" pitchFamily="50" charset="-127"/>
              </a:rPr>
              <a:t>PVC </a:t>
            </a:r>
            <a:r>
              <a:rPr lang="ko-KR" altLang="en-US" dirty="0" smtClean="0">
                <a:ea typeface="맑은 고딕" panose="020B0503020000020004" pitchFamily="50" charset="-127"/>
              </a:rPr>
              <a:t>사용으로 원가절감 효과가 있으며</a:t>
            </a:r>
            <a:r>
              <a:rPr lang="en-US" altLang="ko-KR" dirty="0" smtClean="0">
                <a:ea typeface="맑은 고딕" panose="020B0503020000020004" pitchFamily="50" charset="-127"/>
              </a:rPr>
              <a:t>, </a:t>
            </a:r>
            <a:r>
              <a:rPr lang="ko-KR" altLang="en-US" dirty="0" smtClean="0">
                <a:ea typeface="맑은 고딕" panose="020B0503020000020004" pitchFamily="50" charset="-127"/>
              </a:rPr>
              <a:t>전기저항이 낮아 전도율이</a:t>
            </a:r>
            <a:endParaRPr lang="en-US" altLang="ko-KR" dirty="0" smtClean="0">
              <a:ea typeface="맑은 고딕" panose="020B0503020000020004" pitchFamily="50" charset="-127"/>
            </a:endParaRPr>
          </a:p>
          <a:p>
            <a:r>
              <a:rPr lang="en-US" altLang="ko-KR" dirty="0" smtClean="0">
                <a:ea typeface="맑은 고딕" panose="020B0503020000020004" pitchFamily="50" charset="-127"/>
              </a:rPr>
              <a:t>5.5% </a:t>
            </a:r>
            <a:r>
              <a:rPr lang="ko-KR" altLang="en-US" dirty="0" smtClean="0">
                <a:ea typeface="맑은 고딕" panose="020B0503020000020004" pitchFamily="50" charset="-127"/>
              </a:rPr>
              <a:t>향상되는 효과가 있음</a:t>
            </a:r>
            <a:endParaRPr lang="en-US" altLang="ko-KR" dirty="0" smtClean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327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전선접속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자재별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적용장소</a:t>
            </a:r>
            <a:endParaRPr lang="ko-KR" altLang="en-US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932" y="998948"/>
            <a:ext cx="7438578" cy="330012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4640" t="14102" r="3088" b="13270"/>
          <a:stretch/>
        </p:blipFill>
        <p:spPr>
          <a:xfrm>
            <a:off x="1523999" y="4701128"/>
            <a:ext cx="2899955" cy="76785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22170" t="7742" r="9096" b="7503"/>
          <a:stretch/>
        </p:blipFill>
        <p:spPr>
          <a:xfrm>
            <a:off x="4781006" y="4464532"/>
            <a:ext cx="1419497" cy="155012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rcRect l="2222" t="4197" r="6321" b="1401"/>
          <a:stretch/>
        </p:blipFill>
        <p:spPr>
          <a:xfrm>
            <a:off x="6557555" y="4464532"/>
            <a:ext cx="4467498" cy="182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5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093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바인드선</a:t>
            </a:r>
            <a:r>
              <a:rPr lang="en-US" altLang="ko-KR" sz="2800" dirty="0" smtClean="0"/>
              <a:t> </a:t>
            </a:r>
            <a:r>
              <a:rPr lang="ko-KR" altLang="en-US" sz="2800" dirty="0" smtClean="0"/>
              <a:t>종류 및 적용</a:t>
            </a:r>
            <a:endParaRPr lang="ko-KR" altLang="en-US" sz="28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496371"/>
              </p:ext>
            </p:extLst>
          </p:nvPr>
        </p:nvGraphicFramePr>
        <p:xfrm>
          <a:off x="845127" y="862390"/>
          <a:ext cx="9753203" cy="2748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05275">
                  <a:extLst>
                    <a:ext uri="{9D8B030D-6E8A-4147-A177-3AD203B41FA5}">
                      <a16:colId xmlns:a16="http://schemas.microsoft.com/office/drawing/2014/main" val="187160507"/>
                    </a:ext>
                  </a:extLst>
                </a:gridCol>
                <a:gridCol w="1257399">
                  <a:extLst>
                    <a:ext uri="{9D8B030D-6E8A-4147-A177-3AD203B41FA5}">
                      <a16:colId xmlns:a16="http://schemas.microsoft.com/office/drawing/2014/main" val="1328220839"/>
                    </a:ext>
                  </a:extLst>
                </a:gridCol>
                <a:gridCol w="5990529">
                  <a:extLst>
                    <a:ext uri="{9D8B030D-6E8A-4147-A177-3AD203B41FA5}">
                      <a16:colId xmlns:a16="http://schemas.microsoft.com/office/drawing/2014/main" val="1654825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품명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규격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㎜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46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비닐피복 동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22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 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저압인류바인드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직선개소의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저압측부바인드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636553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나연동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바인드선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2.6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38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 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저압인류바인드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HDCC 60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 이하의 저압 인류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측부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252784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 err="1" smtClean="0">
                          <a:ea typeface="맑은 고딕" panose="020B0503020000020004" pitchFamily="50" charset="-127"/>
                        </a:rPr>
                        <a:t>HDCCdml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특고압핀애자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바인드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29348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AL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피복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알루미늄절연전선의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LP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애자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398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AL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5.0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직선개소의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중성선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저압측부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바인드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92771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281" y="3713635"/>
            <a:ext cx="9624894" cy="25148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9281" y="6325092"/>
            <a:ext cx="7728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바인드선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가공 배전선로에서 애자를 전선에 고정시키기 위하여 사용하는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전선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331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보호선 ∙ 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995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6385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보호선 ∙ </a:t>
            </a:r>
            <a:r>
              <a:rPr lang="ko-KR" altLang="en-US" sz="2800" dirty="0" err="1" smtClean="0"/>
              <a:t>망용</a:t>
            </a:r>
            <a:r>
              <a:rPr lang="ko-KR" altLang="en-US" sz="2800" dirty="0" smtClean="0"/>
              <a:t> 완철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196071"/>
            <a:ext cx="10515600" cy="475806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완철 종류</a:t>
            </a:r>
            <a:r>
              <a:rPr lang="en-US" altLang="ko-KR" sz="1800" dirty="0" smtClean="0"/>
              <a:t>:  1,800</a:t>
            </a:r>
            <a:r>
              <a:rPr lang="ko-KR" altLang="en-US" sz="1800" dirty="0" smtClean="0"/>
              <a:t>㎜</a:t>
            </a:r>
            <a:r>
              <a:rPr lang="en-US" altLang="ko-KR" sz="1800" dirty="0" smtClean="0"/>
              <a:t>, 2,400</a:t>
            </a:r>
            <a:r>
              <a:rPr lang="ko-KR" altLang="en-US" sz="1800" dirty="0" smtClean="0"/>
              <a:t>㎜</a:t>
            </a:r>
            <a:r>
              <a:rPr lang="en-US" altLang="ko-KR" sz="1800" dirty="0" smtClean="0"/>
              <a:t>, 3,200</a:t>
            </a:r>
            <a:r>
              <a:rPr lang="ko-KR" altLang="en-US" sz="1800" dirty="0" smtClean="0"/>
              <a:t>㎜</a:t>
            </a:r>
            <a:r>
              <a:rPr lang="en-US" altLang="ko-KR" sz="1800" dirty="0" smtClean="0"/>
              <a:t>, 3,400</a:t>
            </a:r>
            <a:r>
              <a:rPr lang="ko-KR" altLang="en-US" sz="1800" dirty="0" smtClean="0"/>
              <a:t>㎜ 완철 사용</a:t>
            </a:r>
            <a:endParaRPr lang="en-US" altLang="ko-KR" sz="1800" dirty="0" smtClean="0"/>
          </a:p>
          <a:p>
            <a:pPr marL="0" indent="0">
              <a:buNone/>
            </a:pPr>
            <a:endParaRPr lang="en-US" altLang="ko-KR" sz="800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845127" y="1975165"/>
            <a:ext cx="10515600" cy="618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r>
              <a:rPr lang="ko-KR" altLang="en-US" sz="2800" dirty="0" smtClean="0">
                <a:ea typeface="맑은 고딕" panose="020B0503020000020004" pitchFamily="50" charset="-127"/>
              </a:rPr>
              <a:t>보호선 ∙ </a:t>
            </a:r>
            <a:r>
              <a:rPr lang="ko-KR" altLang="en-US" sz="2800" dirty="0" err="1" smtClean="0">
                <a:ea typeface="맑은 고딕" panose="020B0503020000020004" pitchFamily="50" charset="-127"/>
              </a:rPr>
              <a:t>망용</a:t>
            </a:r>
            <a:r>
              <a:rPr lang="ko-KR" altLang="en-US" sz="2800" dirty="0" smtClean="0">
                <a:ea typeface="맑은 고딕" panose="020B0503020000020004" pitchFamily="50" charset="-127"/>
              </a:rPr>
              <a:t> 전선</a:t>
            </a:r>
            <a:endParaRPr lang="ko-KR" altLang="en-US" sz="2800" dirty="0">
              <a:ea typeface="맑은 고딕" panose="020B0503020000020004" pitchFamily="50" charset="-127"/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45127" y="2689743"/>
            <a:ext cx="10515600" cy="1135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 smtClean="0">
                <a:ea typeface="맑은 고딕" panose="020B0503020000020004" pitchFamily="50" charset="-127"/>
              </a:rPr>
              <a:t>종류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:  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아연도철연선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, 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아연도강연선</a:t>
            </a:r>
            <a:r>
              <a:rPr lang="en-US" altLang="ko-KR" sz="1800" dirty="0" smtClean="0">
                <a:ea typeface="맑은 고딕" panose="020B0503020000020004" pitchFamily="50" charset="-127"/>
              </a:rPr>
              <a:t>, </a:t>
            </a:r>
            <a:r>
              <a:rPr lang="ko-KR" altLang="en-US" sz="1800" dirty="0" err="1" smtClean="0">
                <a:ea typeface="맑은 고딕" panose="020B0503020000020004" pitchFamily="50" charset="-127"/>
              </a:rPr>
              <a:t>나경동선</a:t>
            </a:r>
            <a:endParaRPr lang="en-US" altLang="ko-KR" sz="1800" dirty="0" smtClean="0">
              <a:ea typeface="맑은 고딕" panose="020B0503020000020004" pitchFamily="50" charset="-127"/>
            </a:endParaRPr>
          </a:p>
          <a:p>
            <a:pPr marL="0" indent="0">
              <a:buFont typeface="Wingdings 2" pitchFamily="18" charset="2"/>
              <a:buNone/>
            </a:pPr>
            <a:endParaRPr lang="en-US" altLang="ko-KR" sz="800" dirty="0" smtClean="0">
              <a:ea typeface="맑은 고딕" panose="020B0503020000020004" pitchFamily="50" charset="-127"/>
            </a:endParaRPr>
          </a:p>
          <a:p>
            <a:r>
              <a:rPr lang="ko-KR" altLang="en-US" sz="1800" dirty="0" smtClean="0">
                <a:ea typeface="맑은 고딕" panose="020B0503020000020004" pitchFamily="50" charset="-127"/>
              </a:rPr>
              <a:t>종류별 </a:t>
            </a:r>
            <a:r>
              <a:rPr lang="ko-KR" altLang="en-US" sz="1800" dirty="0" err="1" smtClean="0">
                <a:ea typeface="맑은 고딕" panose="020B0503020000020004" pitchFamily="50" charset="-127"/>
              </a:rPr>
              <a:t>적용개소</a:t>
            </a:r>
            <a:r>
              <a:rPr lang="ko-KR" altLang="en-US" sz="1800" dirty="0" smtClean="0">
                <a:ea typeface="맑은 고딕" panose="020B0503020000020004" pitchFamily="50" charset="-127"/>
              </a:rPr>
              <a:t> 및 지역</a:t>
            </a:r>
            <a:endParaRPr lang="en-US" altLang="ko-KR" sz="1800" dirty="0" smtClean="0">
              <a:ea typeface="맑은 고딕" panose="020B0503020000020004" pitchFamily="50" charset="-127"/>
            </a:endParaRPr>
          </a:p>
          <a:p>
            <a:endParaRPr lang="en-US" altLang="ko-KR" sz="1800" dirty="0" smtClean="0">
              <a:ea typeface="맑은 고딕" panose="020B0503020000020004" pitchFamily="50" charset="-127"/>
            </a:endParaRPr>
          </a:p>
          <a:p>
            <a:endParaRPr lang="en-US" altLang="ko-KR" sz="1800" dirty="0" smtClean="0">
              <a:ea typeface="맑은 고딕" panose="020B0503020000020004" pitchFamily="50" charset="-127"/>
            </a:endParaRPr>
          </a:p>
          <a:p>
            <a:pPr marL="0" indent="0">
              <a:buFont typeface="Wingdings 2" pitchFamily="18" charset="2"/>
              <a:buNone/>
            </a:pPr>
            <a:endParaRPr lang="en-US" altLang="ko-KR" sz="1800" dirty="0" smtClean="0">
              <a:ea typeface="맑은 고딕" panose="020B050302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444" y="3921607"/>
            <a:ext cx="7222902" cy="128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3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변압기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64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5582193" y="1384664"/>
            <a:ext cx="5778533" cy="479547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ko-KR" altLang="en-US" sz="2400" dirty="0" smtClean="0"/>
              <a:t>변압기 </a:t>
            </a:r>
            <a:r>
              <a:rPr lang="ko-KR" altLang="en-US" sz="2400" dirty="0" err="1" smtClean="0"/>
              <a:t>지상고</a:t>
            </a:r>
            <a:endParaRPr lang="en-US" altLang="ko-KR" sz="24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특고압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지표상 </a:t>
            </a:r>
            <a:r>
              <a:rPr lang="en-US" altLang="ko-KR" sz="1800" dirty="0" smtClean="0"/>
              <a:t>5.0m </a:t>
            </a:r>
            <a:r>
              <a:rPr lang="ko-KR" altLang="en-US" sz="1800" dirty="0" smtClean="0"/>
              <a:t>이상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고압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지표상 </a:t>
            </a:r>
            <a:r>
              <a:rPr lang="en-US" altLang="ko-KR" sz="1800" dirty="0" smtClean="0"/>
              <a:t>4.5m </a:t>
            </a:r>
            <a:r>
              <a:rPr lang="ko-KR" altLang="en-US" sz="1800" dirty="0" smtClean="0"/>
              <a:t>이상</a:t>
            </a:r>
            <a:endParaRPr lang="en-US" altLang="ko-KR" sz="1800" dirty="0" smtClean="0"/>
          </a:p>
          <a:p>
            <a:pPr marL="23940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(</a:t>
            </a:r>
            <a:r>
              <a:rPr lang="ko-KR" altLang="en-US" sz="1800" dirty="0" smtClean="0"/>
              <a:t>단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시가지 외의 </a:t>
            </a:r>
            <a:r>
              <a:rPr lang="en-US" altLang="ko-KR" sz="1800" dirty="0" smtClean="0"/>
              <a:t>4.0m </a:t>
            </a:r>
            <a:r>
              <a:rPr lang="ko-KR" altLang="en-US" sz="1800" dirty="0" smtClean="0"/>
              <a:t>이상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가능</a:t>
            </a:r>
            <a:r>
              <a:rPr lang="en-US" altLang="ko-KR" sz="1800" dirty="0" smtClean="0"/>
              <a:t>)</a:t>
            </a:r>
            <a:endParaRPr lang="ko-KR" altLang="en-US" sz="18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7379" y="383173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주상변압기</a:t>
            </a:r>
            <a:r>
              <a:rPr lang="ko-KR" altLang="en-US" sz="2800" dirty="0" smtClean="0"/>
              <a:t> 설치도</a:t>
            </a:r>
            <a:endParaRPr lang="ko-KR" altLang="en-US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6520" t="2347" r="6241"/>
          <a:stretch/>
        </p:blipFill>
        <p:spPr>
          <a:xfrm>
            <a:off x="1515293" y="1172192"/>
            <a:ext cx="3561804" cy="50079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46222" y="5810805"/>
            <a:ext cx="6724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변압기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고압을 저압으로 낮추기 위해 전주 위에 설치되는 것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887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개요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380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7532" y="183148"/>
            <a:ext cx="10515600" cy="618309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주상변압기</a:t>
            </a:r>
            <a:r>
              <a:rPr lang="ko-KR" altLang="en-US" sz="2800" dirty="0" smtClean="0"/>
              <a:t> 종류</a:t>
            </a:r>
            <a:endParaRPr lang="ko-KR" altLang="en-US" sz="2800" dirty="0"/>
          </a:p>
        </p:txBody>
      </p:sp>
      <p:pic>
        <p:nvPicPr>
          <p:cNvPr id="3" name="그림 2"/>
          <p:cNvPicPr preferRelativeResize="0">
            <a:picLocks/>
          </p:cNvPicPr>
          <p:nvPr/>
        </p:nvPicPr>
        <p:blipFill rotWithShape="1">
          <a:blip r:embed="rId3"/>
          <a:srcRect l="10932" t="5284" r="10011" b="3667"/>
          <a:stretch/>
        </p:blipFill>
        <p:spPr>
          <a:xfrm>
            <a:off x="5135555" y="963382"/>
            <a:ext cx="2052000" cy="2304000"/>
          </a:xfrm>
          <a:prstGeom prst="rect">
            <a:avLst/>
          </a:prstGeom>
        </p:spPr>
      </p:pic>
      <p:pic>
        <p:nvPicPr>
          <p:cNvPr id="4" name="그림 3"/>
          <p:cNvPicPr preferRelativeResize="0">
            <a:picLocks/>
          </p:cNvPicPr>
          <p:nvPr/>
        </p:nvPicPr>
        <p:blipFill rotWithShape="1">
          <a:blip r:embed="rId4"/>
          <a:srcRect t="4276"/>
          <a:stretch/>
        </p:blipFill>
        <p:spPr>
          <a:xfrm>
            <a:off x="8299163" y="963075"/>
            <a:ext cx="2052000" cy="230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98595" y="3267075"/>
            <a:ext cx="1394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ea typeface="맑은 고딕" panose="020B0503020000020004" pitchFamily="50" charset="-127"/>
              </a:rPr>
              <a:t>일반형</a:t>
            </a:r>
            <a:r>
              <a:rPr lang="en-US" altLang="ko-KR" sz="1200" dirty="0" smtClean="0"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ea typeface="맑은 고딕" panose="020B0503020000020004" pitchFamily="50" charset="-127"/>
              </a:rPr>
              <a:t>구 표준형</a:t>
            </a:r>
            <a:r>
              <a:rPr lang="en-US" altLang="ko-KR" sz="1200" dirty="0" smtClean="0">
                <a:ea typeface="맑은 고딕" panose="020B0503020000020004" pitchFamily="50" charset="-127"/>
              </a:rPr>
              <a:t>)</a:t>
            </a:r>
            <a:endParaRPr lang="ko-KR" altLang="en-US" sz="1200" dirty="0"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61445" y="327293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ea typeface="맑은 고딕" panose="020B0503020000020004" pitchFamily="50" charset="-127"/>
              </a:rPr>
              <a:t>아몰퍼스</a:t>
            </a:r>
            <a:endParaRPr lang="ko-KR" altLang="en-US" sz="1200" dirty="0"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76588" y="3267075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ea typeface="맑은 고딕" panose="020B0503020000020004" pitchFamily="50" charset="-127"/>
              </a:rPr>
              <a:t>보호장치 내장형</a:t>
            </a:r>
            <a:endParaRPr lang="ko-KR" altLang="en-US" sz="1200" dirty="0">
              <a:ea typeface="맑은 고딕" panose="020B0503020000020004" pitchFamily="50" charset="-127"/>
            </a:endParaRPr>
          </a:p>
        </p:txBody>
      </p:sp>
      <p:graphicFrame>
        <p:nvGraphicFramePr>
          <p:cNvPr id="16" name="내용 개체 틀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640329"/>
              </p:ext>
            </p:extLst>
          </p:nvPr>
        </p:nvGraphicFramePr>
        <p:xfrm>
          <a:off x="2125315" y="3885077"/>
          <a:ext cx="8225848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8898">
                  <a:extLst>
                    <a:ext uri="{9D8B030D-6E8A-4147-A177-3AD203B41FA5}">
                      <a16:colId xmlns:a16="http://schemas.microsoft.com/office/drawing/2014/main" val="2614649158"/>
                    </a:ext>
                  </a:extLst>
                </a:gridCol>
                <a:gridCol w="6076950">
                  <a:extLst>
                    <a:ext uri="{9D8B030D-6E8A-4147-A177-3AD203B41FA5}">
                      <a16:colId xmlns:a16="http://schemas.microsoft.com/office/drawing/2014/main" val="6510635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 표준형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일반지역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543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급 또는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급 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202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보호장치 내장형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“ABC”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배전 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99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아몰퍼스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부하율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낮은 개소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무부하손실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감소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636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슬림형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공간협소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및 건물 구내 등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난연개소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42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컴팩트형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대도시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번화가 등 부하 고밀도 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976585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4681" y="1084720"/>
            <a:ext cx="1082134" cy="201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0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30" y="146685"/>
            <a:ext cx="10515600" cy="7200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주상변압기</a:t>
            </a:r>
            <a:r>
              <a:rPr lang="ko-KR" altLang="en-US" sz="2800" dirty="0" smtClean="0"/>
              <a:t> 구분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7859477"/>
              </p:ext>
            </p:extLst>
          </p:nvPr>
        </p:nvGraphicFramePr>
        <p:xfrm>
          <a:off x="845127" y="952500"/>
          <a:ext cx="10515603" cy="43875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59873">
                  <a:extLst>
                    <a:ext uri="{9D8B030D-6E8A-4147-A177-3AD203B41FA5}">
                      <a16:colId xmlns:a16="http://schemas.microsoft.com/office/drawing/2014/main" val="160144021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3350446698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1717165561"/>
                    </a:ext>
                  </a:extLst>
                </a:gridCol>
                <a:gridCol w="1400175">
                  <a:extLst>
                    <a:ext uri="{9D8B030D-6E8A-4147-A177-3AD203B41FA5}">
                      <a16:colId xmlns:a16="http://schemas.microsoft.com/office/drawing/2014/main" val="3393450998"/>
                    </a:ext>
                  </a:extLst>
                </a:gridCol>
                <a:gridCol w="1739118">
                  <a:extLst>
                    <a:ext uri="{9D8B030D-6E8A-4147-A177-3AD203B41FA5}">
                      <a16:colId xmlns:a16="http://schemas.microsoft.com/office/drawing/2014/main" val="4293603738"/>
                    </a:ext>
                  </a:extLst>
                </a:gridCol>
                <a:gridCol w="1623207">
                  <a:extLst>
                    <a:ext uri="{9D8B030D-6E8A-4147-A177-3AD203B41FA5}">
                      <a16:colId xmlns:a16="http://schemas.microsoft.com/office/drawing/2014/main" val="910274557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1518109431"/>
                    </a:ext>
                  </a:extLst>
                </a:gridCol>
                <a:gridCol w="1416630">
                  <a:extLst>
                    <a:ext uri="{9D8B030D-6E8A-4147-A177-3AD203B41FA5}">
                      <a16:colId xmlns:a16="http://schemas.microsoft.com/office/drawing/2014/main" val="540235735"/>
                    </a:ext>
                  </a:extLst>
                </a:gridCol>
              </a:tblGrid>
              <a:tr h="387983">
                <a:tc rowSpan="2"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변압기 종류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변경 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변경 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420698"/>
                  </a:ext>
                </a:extLst>
              </a:tr>
              <a:tr h="387983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용량표시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글자색상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용량표시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글자색상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490466"/>
                  </a:ext>
                </a:extLst>
              </a:tr>
              <a:tr h="3879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어두운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회록색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30/30AL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흑색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AL: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적색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757334"/>
                  </a:ext>
                </a:extLst>
              </a:tr>
              <a:tr h="3879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아몰퍼스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4219706"/>
                  </a:ext>
                </a:extLst>
              </a:tr>
              <a:tr h="3879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Compact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30/30AL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흑색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AL: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적색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72016"/>
                  </a:ext>
                </a:extLst>
              </a:tr>
              <a:tr h="64186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내염형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아연피막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-ZINC-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흑색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ZINC: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적색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705087"/>
                  </a:ext>
                </a:extLst>
              </a:tr>
              <a:tr h="64186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스테인레스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-STS-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흑색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STS: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적색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38591"/>
                  </a:ext>
                </a:extLst>
              </a:tr>
              <a:tr h="3879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슬림형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주황색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00859"/>
                  </a:ext>
                </a:extLst>
              </a:tr>
              <a:tr h="7759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보호장치내장형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유탭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30SPT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30P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변경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5857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610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접지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25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4602" y="175260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접지</a:t>
            </a:r>
            <a:endParaRPr lang="ko-KR" alt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616527" y="1157287"/>
            <a:ext cx="4256293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중성점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다중접지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계통접지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A, B, C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상의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중성선을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접지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계통접지의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목적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88000" indent="-342900">
              <a:buFont typeface="+mj-lt"/>
              <a:buAutoNum type="arabicParenR"/>
            </a:pP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지락고장시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건전상의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45100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대지전위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상승 억제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88000" indent="-342900">
              <a:buFont typeface="+mj-lt"/>
              <a:buAutoNum type="arabicParenR" startAt="2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뇌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ARC,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지락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기타에 의한 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45100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이상전압의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경감 및 발생 방지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88000" indent="-342900">
              <a:buFont typeface="+mj-lt"/>
              <a:buAutoNum type="arabicParenR" startAt="3"/>
            </a:pP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지락고장시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접지계전기의 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45100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확실한 동작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88000" indent="-342900">
              <a:buFont typeface="+mj-lt"/>
              <a:buAutoNum type="arabicParenR" startAt="2"/>
            </a:pP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6527" y="3588722"/>
            <a:ext cx="2420534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접지저항의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84000" indent="-324000">
              <a:buFont typeface="+mj-lt"/>
              <a:buAutoNum type="arabicParenR"/>
            </a:pP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1, 2, 3,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특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종 접지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0000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~ 1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종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10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옴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 marL="360000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~ 3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종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100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옴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buFont typeface="+mj-lt"/>
              <a:buAutoNum type="arabicParenR"/>
            </a:pP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1419"/>
          <a:stretch/>
        </p:blipFill>
        <p:spPr>
          <a:xfrm>
            <a:off x="5808357" y="492442"/>
            <a:ext cx="4892464" cy="57546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4602" y="6284970"/>
            <a:ext cx="65501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접지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전기설비를 도체를 이용하여 전기적으로 대지와 결합하는 것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90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419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접지자재</a:t>
            </a:r>
            <a:r>
              <a:rPr lang="ko-KR" altLang="en-US" sz="2800" dirty="0" smtClean="0"/>
              <a:t> 종류 및 특징</a:t>
            </a:r>
            <a:endParaRPr lang="ko-KR" altLang="en-US" sz="28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679753"/>
              </p:ext>
            </p:extLst>
          </p:nvPr>
        </p:nvGraphicFramePr>
        <p:xfrm>
          <a:off x="1181008" y="1007378"/>
          <a:ext cx="9753601" cy="23374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351">
                  <a:extLst>
                    <a:ext uri="{9D8B030D-6E8A-4147-A177-3AD203B41FA5}">
                      <a16:colId xmlns:a16="http://schemas.microsoft.com/office/drawing/2014/main" val="267073517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61164480"/>
                    </a:ext>
                  </a:extLst>
                </a:gridCol>
                <a:gridCol w="2718434">
                  <a:extLst>
                    <a:ext uri="{9D8B030D-6E8A-4147-A177-3AD203B41FA5}">
                      <a16:colId xmlns:a16="http://schemas.microsoft.com/office/drawing/2014/main" val="2958759960"/>
                    </a:ext>
                  </a:extLst>
                </a:gridCol>
                <a:gridCol w="1941195">
                  <a:extLst>
                    <a:ext uri="{9D8B030D-6E8A-4147-A177-3AD203B41FA5}">
                      <a16:colId xmlns:a16="http://schemas.microsoft.com/office/drawing/2014/main" val="641938483"/>
                    </a:ext>
                  </a:extLst>
                </a:gridCol>
                <a:gridCol w="1988821">
                  <a:extLst>
                    <a:ext uri="{9D8B030D-6E8A-4147-A177-3AD203B41FA5}">
                      <a16:colId xmlns:a16="http://schemas.microsoft.com/office/drawing/2014/main" val="105194710"/>
                    </a:ext>
                  </a:extLst>
                </a:gridCol>
              </a:tblGrid>
              <a:tr h="6031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접지동봉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콘크리트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접지봉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판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심타용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접지봉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원형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접지극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729720"/>
                  </a:ext>
                </a:extLst>
              </a:tr>
              <a:tr h="1057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외형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252644"/>
                  </a:ext>
                </a:extLst>
              </a:tr>
              <a:tr h="3494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재질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강봉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(SS400) </a:t>
                      </a:r>
                    </a:p>
                    <a:p>
                      <a:pPr algn="ctr" latinLnBrk="1"/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동피복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스테인레스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도전성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Con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강봉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(SM45C) 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+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아연도금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스테인레스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endParaRPr lang="en-US" altLang="ko-KR" sz="1800" b="0" i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도전성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Con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040862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786" y="1721031"/>
            <a:ext cx="1573648" cy="91512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061" y="1686029"/>
            <a:ext cx="2324301" cy="23624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129" y="1954429"/>
            <a:ext cx="2568163" cy="70872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918" y="1748671"/>
            <a:ext cx="1520415" cy="91447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572" y="1686029"/>
            <a:ext cx="1478408" cy="937341"/>
          </a:xfrm>
          <a:prstGeom prst="rect">
            <a:avLst/>
          </a:prstGeom>
        </p:spPr>
      </p:pic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626784"/>
              </p:ext>
            </p:extLst>
          </p:nvPr>
        </p:nvGraphicFramePr>
        <p:xfrm>
          <a:off x="1400128" y="3554141"/>
          <a:ext cx="9315360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9138">
                  <a:extLst>
                    <a:ext uri="{9D8B030D-6E8A-4147-A177-3AD203B41FA5}">
                      <a16:colId xmlns:a16="http://schemas.microsoft.com/office/drawing/2014/main" val="808615471"/>
                    </a:ext>
                  </a:extLst>
                </a:gridCol>
                <a:gridCol w="1914613">
                  <a:extLst>
                    <a:ext uri="{9D8B030D-6E8A-4147-A177-3AD203B41FA5}">
                      <a16:colId xmlns:a16="http://schemas.microsoft.com/office/drawing/2014/main" val="258363585"/>
                    </a:ext>
                  </a:extLst>
                </a:gridCol>
                <a:gridCol w="2009775">
                  <a:extLst>
                    <a:ext uri="{9D8B030D-6E8A-4147-A177-3AD203B41FA5}">
                      <a16:colId xmlns:a16="http://schemas.microsoft.com/office/drawing/2014/main" val="58282759"/>
                    </a:ext>
                  </a:extLst>
                </a:gridCol>
                <a:gridCol w="1866900">
                  <a:extLst>
                    <a:ext uri="{9D8B030D-6E8A-4147-A177-3AD203B41FA5}">
                      <a16:colId xmlns:a16="http://schemas.microsoft.com/office/drawing/2014/main" val="1336431830"/>
                    </a:ext>
                  </a:extLst>
                </a:gridCol>
                <a:gridCol w="2104934">
                  <a:extLst>
                    <a:ext uri="{9D8B030D-6E8A-4147-A177-3AD203B41FA5}">
                      <a16:colId xmlns:a16="http://schemas.microsoft.com/office/drawing/2014/main" val="2204425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접지동봉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콘크리트접지봉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심타용접지봉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원형접지극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299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자재비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24786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시공비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26255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초기비용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51322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내구성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250298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시공성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005976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경제성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effectLst/>
                          <a:ea typeface="맑은 고딕" panose="020B0503020000020004" pitchFamily="50" charset="-127"/>
                        </a:rPr>
                        <a:t>미흡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effectLst/>
                          <a:ea typeface="맑은 고딕" panose="020B0503020000020004" pitchFamily="50" charset="-127"/>
                        </a:rPr>
                        <a:t>매우우수</a:t>
                      </a:r>
                      <a:endParaRPr lang="ko-KR" altLang="en-US" sz="1800" dirty="0">
                        <a:solidFill>
                          <a:srgbClr val="222222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55712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453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인입선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542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5602" y="858520"/>
            <a:ext cx="10515600" cy="11461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ko-KR" altLang="en-US" sz="1400" dirty="0" smtClean="0"/>
              <a:t>전선의 굵기는 케이블인 경우 이외에는 </a:t>
            </a:r>
            <a:r>
              <a:rPr lang="en-US" altLang="ko-KR" sz="1400" dirty="0" smtClean="0"/>
              <a:t>2.6</a:t>
            </a:r>
            <a:r>
              <a:rPr lang="ko-KR" altLang="en-US" sz="1400" dirty="0" smtClean="0"/>
              <a:t>㎜ </a:t>
            </a:r>
            <a:r>
              <a:rPr lang="ko-KR" altLang="en-US" sz="1400" dirty="0" err="1" smtClean="0"/>
              <a:t>경동선</a:t>
            </a:r>
            <a:r>
              <a:rPr lang="ko-KR" altLang="en-US" sz="1400" dirty="0" smtClean="0"/>
              <a:t> 또는 이와 동등 이상의 세기 및 굵기의 </a:t>
            </a:r>
            <a:r>
              <a:rPr lang="ko-KR" altLang="en-US" sz="1400" dirty="0" err="1" smtClean="0"/>
              <a:t>절연전선일</a:t>
            </a:r>
            <a:r>
              <a:rPr lang="ko-KR" altLang="en-US" sz="1400" dirty="0" smtClean="0"/>
              <a:t> 것</a:t>
            </a:r>
            <a:endParaRPr lang="en-US" altLang="ko-KR" sz="1400" dirty="0"/>
          </a:p>
          <a:p>
            <a:pPr marL="514350" indent="-514350">
              <a:buFont typeface="+mj-lt"/>
              <a:buAutoNum type="arabicParenR"/>
            </a:pPr>
            <a:r>
              <a:rPr lang="ko-KR" altLang="en-US" sz="1400" dirty="0" smtClean="0"/>
              <a:t>인입선에서는 전압강하가 </a:t>
            </a:r>
            <a:r>
              <a:rPr lang="ko-KR" altLang="en-US" sz="1400" dirty="0" err="1" smtClean="0"/>
              <a:t>공급전압의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2% </a:t>
            </a:r>
            <a:r>
              <a:rPr lang="ko-KR" altLang="en-US" sz="1400" dirty="0" smtClean="0"/>
              <a:t>이내로 되는 전선의 굵기</a:t>
            </a:r>
            <a:endParaRPr lang="en-US" altLang="ko-KR" sz="1400" dirty="0"/>
          </a:p>
          <a:p>
            <a:pPr marL="514350" indent="-514350">
              <a:buFont typeface="+mj-lt"/>
              <a:buAutoNum type="arabicParenR"/>
            </a:pPr>
            <a:r>
              <a:rPr lang="ko-KR" altLang="en-US" sz="1400" dirty="0" err="1" smtClean="0"/>
              <a:t>인입선의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가공부분은</a:t>
            </a:r>
            <a:r>
              <a:rPr lang="ko-KR" altLang="en-US" sz="1400" dirty="0" smtClean="0"/>
              <a:t> 동일 굵기의 동일 </a:t>
            </a:r>
            <a:r>
              <a:rPr lang="ko-KR" altLang="en-US" sz="1400" dirty="0" err="1" smtClean="0"/>
              <a:t>절연전선을</a:t>
            </a:r>
            <a:r>
              <a:rPr lang="ko-KR" altLang="en-US" sz="1400" dirty="0" smtClean="0"/>
              <a:t> 사용하여야 하며 접속은 하지 않는 것을 원치</a:t>
            </a:r>
            <a:endParaRPr lang="ko-KR" altLang="en-US" sz="1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5602" y="162560"/>
            <a:ext cx="10515600" cy="567690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저압 </a:t>
            </a:r>
            <a:r>
              <a:rPr lang="ko-KR" altLang="en-US" sz="2400" dirty="0" err="1" smtClean="0"/>
              <a:t>인입선의</a:t>
            </a:r>
            <a:r>
              <a:rPr lang="ko-KR" altLang="en-US" sz="2400" dirty="0" smtClean="0"/>
              <a:t> 굵기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전등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835602" y="1895863"/>
            <a:ext cx="10515600" cy="567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전선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굵기별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전선휴즈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용량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391437"/>
              </p:ext>
            </p:extLst>
          </p:nvPr>
        </p:nvGraphicFramePr>
        <p:xfrm>
          <a:off x="2813627" y="2593939"/>
          <a:ext cx="65595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8868">
                  <a:extLst>
                    <a:ext uri="{9D8B030D-6E8A-4147-A177-3AD203B41FA5}">
                      <a16:colId xmlns:a16="http://schemas.microsoft.com/office/drawing/2014/main" val="1068510817"/>
                    </a:ext>
                  </a:extLst>
                </a:gridCol>
                <a:gridCol w="786112">
                  <a:extLst>
                    <a:ext uri="{9D8B030D-6E8A-4147-A177-3AD203B41FA5}">
                      <a16:colId xmlns:a16="http://schemas.microsoft.com/office/drawing/2014/main" val="1356365798"/>
                    </a:ext>
                  </a:extLst>
                </a:gridCol>
                <a:gridCol w="925095">
                  <a:extLst>
                    <a:ext uri="{9D8B030D-6E8A-4147-A177-3AD203B41FA5}">
                      <a16:colId xmlns:a16="http://schemas.microsoft.com/office/drawing/2014/main" val="3623374225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3374209957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478496061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625596051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2634621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전선굵기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2.6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3.2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053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용량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150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240461"/>
                  </a:ext>
                </a:extLst>
              </a:tr>
            </a:tbl>
          </a:graphicData>
        </a:graphic>
      </p:graphicFrame>
      <p:sp>
        <p:nvSpPr>
          <p:cNvPr id="6" name="제목 5"/>
          <p:cNvSpPr txBox="1">
            <a:spLocks/>
          </p:cNvSpPr>
          <p:nvPr/>
        </p:nvSpPr>
        <p:spPr>
          <a:xfrm>
            <a:off x="835602" y="3500896"/>
            <a:ext cx="10515600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err="1" smtClean="0">
                <a:ea typeface="맑은 고딕" panose="020B0503020000020004" pitchFamily="50" charset="-127"/>
              </a:rPr>
              <a:t>인입선</a:t>
            </a:r>
            <a:r>
              <a:rPr lang="ko-KR" altLang="en-US" sz="2400" dirty="0" smtClean="0">
                <a:ea typeface="맑은 고딕" panose="020B0503020000020004" pitchFamily="50" charset="-127"/>
              </a:rPr>
              <a:t> 지표상의 높이</a:t>
            </a:r>
            <a:endParaRPr lang="ko-KR" altLang="en-US" sz="2400" dirty="0">
              <a:ea typeface="맑은 고딕" panose="020B0503020000020004" pitchFamily="50" charset="-127"/>
            </a:endParaRPr>
          </a:p>
        </p:txBody>
      </p:sp>
      <p:graphicFrame>
        <p:nvGraphicFramePr>
          <p:cNvPr id="7" name="내용 개체 틀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9023296"/>
              </p:ext>
            </p:extLst>
          </p:nvPr>
        </p:nvGraphicFramePr>
        <p:xfrm>
          <a:off x="1476952" y="4185390"/>
          <a:ext cx="9232900" cy="17149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16450">
                  <a:extLst>
                    <a:ext uri="{9D8B030D-6E8A-4147-A177-3AD203B41FA5}">
                      <a16:colId xmlns:a16="http://schemas.microsoft.com/office/drawing/2014/main" val="1238474851"/>
                    </a:ext>
                  </a:extLst>
                </a:gridCol>
                <a:gridCol w="2308225">
                  <a:extLst>
                    <a:ext uri="{9D8B030D-6E8A-4147-A177-3AD203B41FA5}">
                      <a16:colId xmlns:a16="http://schemas.microsoft.com/office/drawing/2014/main" val="320241699"/>
                    </a:ext>
                  </a:extLst>
                </a:gridCol>
                <a:gridCol w="2308225">
                  <a:extLst>
                    <a:ext uri="{9D8B030D-6E8A-4147-A177-3AD203B41FA5}">
                      <a16:colId xmlns:a16="http://schemas.microsoft.com/office/drawing/2014/main" val="1155828170"/>
                    </a:ext>
                  </a:extLst>
                </a:gridCol>
              </a:tblGrid>
              <a:tr h="342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520339"/>
                  </a:ext>
                </a:extLst>
              </a:tr>
              <a:tr h="342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도로횡단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5.0m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6.0m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15127"/>
                  </a:ext>
                </a:extLst>
              </a:tr>
              <a:tr h="342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철도횡단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6.5m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6.5m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97257"/>
                  </a:ext>
                </a:extLst>
              </a:tr>
              <a:tr h="342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기타장소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4.0m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5.0m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14895"/>
                  </a:ext>
                </a:extLst>
              </a:tr>
              <a:tr h="342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교통에 지장 없는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수용장소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설치점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2.5m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48759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3151" y="6316485"/>
            <a:ext cx="112005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※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인입선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가공 및 지중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전선로의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지지물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부터 다른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지지물을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거치지 않고 전기사용장소의 연결점이나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인입구에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이르는 전선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179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개폐기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780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39337"/>
            <a:ext cx="10515600" cy="679269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개폐기 종류 및 특징</a:t>
            </a:r>
            <a:endParaRPr lang="ko-KR" altLang="en-US" sz="2800" dirty="0"/>
          </a:p>
        </p:txBody>
      </p:sp>
      <p:graphicFrame>
        <p:nvGraphicFramePr>
          <p:cNvPr id="3" name="내용 개체 틀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6324047"/>
              </p:ext>
            </p:extLst>
          </p:nvPr>
        </p:nvGraphicFramePr>
        <p:xfrm>
          <a:off x="845127" y="1004873"/>
          <a:ext cx="10515600" cy="49613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9136">
                  <a:extLst>
                    <a:ext uri="{9D8B030D-6E8A-4147-A177-3AD203B41FA5}">
                      <a16:colId xmlns:a16="http://schemas.microsoft.com/office/drawing/2014/main" val="3799483923"/>
                    </a:ext>
                  </a:extLst>
                </a:gridCol>
                <a:gridCol w="3100251">
                  <a:extLst>
                    <a:ext uri="{9D8B030D-6E8A-4147-A177-3AD203B41FA5}">
                      <a16:colId xmlns:a16="http://schemas.microsoft.com/office/drawing/2014/main" val="2818431093"/>
                    </a:ext>
                  </a:extLst>
                </a:gridCol>
                <a:gridCol w="3281339">
                  <a:extLst>
                    <a:ext uri="{9D8B030D-6E8A-4147-A177-3AD203B41FA5}">
                      <a16:colId xmlns:a16="http://schemas.microsoft.com/office/drawing/2014/main" val="3751129235"/>
                    </a:ext>
                  </a:extLst>
                </a:gridCol>
                <a:gridCol w="2984874">
                  <a:extLst>
                    <a:ext uri="{9D8B030D-6E8A-4147-A177-3AD203B41FA5}">
                      <a16:colId xmlns:a16="http://schemas.microsoft.com/office/drawing/2014/main" val="3673766699"/>
                    </a:ext>
                  </a:extLst>
                </a:gridCol>
              </a:tblGrid>
              <a:tr h="34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가스절연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폴리머절연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Eco-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개폐기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225338"/>
                  </a:ext>
                </a:extLst>
              </a:tr>
              <a:tr h="2960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정격전류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400A, 630A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400A, 630A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630A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238800"/>
                  </a:ext>
                </a:extLst>
              </a:tr>
              <a:tr h="3048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부싱재질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ea typeface="맑은 고딕" panose="020B0503020000020004" pitchFamily="50" charset="-127"/>
                        </a:rPr>
                        <a:t>Porecelain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에폭시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에폭시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664440"/>
                  </a:ext>
                </a:extLst>
              </a:tr>
              <a:tr h="2786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절연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SF6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가스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에폭시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에폭시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849527"/>
                  </a:ext>
                </a:extLst>
              </a:tr>
              <a:tr h="2786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소호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SF6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가스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진공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(Vacuum)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진공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(Vacuum)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83802"/>
                  </a:ext>
                </a:extLst>
              </a:tr>
              <a:tr h="287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차단방식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SF6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가스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 차단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진공밸브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차단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진공밸브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차단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522018"/>
                  </a:ext>
                </a:extLst>
              </a:tr>
              <a:tr h="2960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차단동작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수평 방향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수평 방향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수직 방향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787967"/>
                  </a:ext>
                </a:extLst>
              </a:tr>
              <a:tr h="460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규격상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 529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이상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제품상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실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 690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이하지역에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사용가능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규격상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645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 이상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제품상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실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 850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이상지역에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사용가능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규격상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 645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㎜이상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제품상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실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누설거리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805 ~ 1,000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㎜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오손등급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D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급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이상지역에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사용가능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29417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중량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215kg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150kg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100kg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728952"/>
                  </a:ext>
                </a:extLst>
              </a:tr>
              <a:tr h="14107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사진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080259"/>
                  </a:ext>
                </a:extLst>
              </a:tr>
              <a:tr h="3370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구출선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접속방식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구출선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접속방식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리드선을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단자에 접속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055266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2172630" y="4246232"/>
            <a:ext cx="8614795" cy="1326533"/>
            <a:chOff x="2172630" y="4059965"/>
            <a:chExt cx="8614795" cy="1326533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2292" t="3575" b="2660"/>
            <a:stretch/>
          </p:blipFill>
          <p:spPr>
            <a:xfrm>
              <a:off x="2172630" y="4059965"/>
              <a:ext cx="2738038" cy="1326533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l="9535" t="4615" r="6163" b="5951"/>
            <a:stretch/>
          </p:blipFill>
          <p:spPr>
            <a:xfrm>
              <a:off x="9217216" y="4059965"/>
              <a:ext cx="1570209" cy="1256167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0742" y="4177465"/>
              <a:ext cx="1539373" cy="1021168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1309511" y="6152445"/>
            <a:ext cx="30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ea typeface="맑은 고딕" panose="020B0503020000020004" pitchFamily="50" charset="-127"/>
              </a:rPr>
              <a:t>※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개폐기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전로를 개폐하는 장치</a:t>
            </a:r>
            <a:endParaRPr lang="ko-KR" altLang="en-US" sz="1600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732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내뢰대책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051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9150" y="215448"/>
            <a:ext cx="10515600" cy="498927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전압구분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7950551"/>
              </p:ext>
            </p:extLst>
          </p:nvPr>
        </p:nvGraphicFramePr>
        <p:xfrm>
          <a:off x="1981200" y="714375"/>
          <a:ext cx="819150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30500">
                  <a:extLst>
                    <a:ext uri="{9D8B030D-6E8A-4147-A177-3AD203B41FA5}">
                      <a16:colId xmlns:a16="http://schemas.microsoft.com/office/drawing/2014/main" val="1311607487"/>
                    </a:ext>
                  </a:extLst>
                </a:gridCol>
                <a:gridCol w="2730500">
                  <a:extLst>
                    <a:ext uri="{9D8B030D-6E8A-4147-A177-3AD203B41FA5}">
                      <a16:colId xmlns:a16="http://schemas.microsoft.com/office/drawing/2014/main" val="1779005380"/>
                    </a:ext>
                  </a:extLst>
                </a:gridCol>
                <a:gridCol w="2730500">
                  <a:extLst>
                    <a:ext uri="{9D8B030D-6E8A-4147-A177-3AD203B41FA5}">
                      <a16:colId xmlns:a16="http://schemas.microsoft.com/office/drawing/2014/main" val="341058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교류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직류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70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(Low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Voltage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600V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750V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848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(High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Voltage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600V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를 초과하고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7,000V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750V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를 초과하고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7,000V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56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(Extra High Voltage)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7,000V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를 초과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380510"/>
                  </a:ext>
                </a:extLst>
              </a:tr>
            </a:tbl>
          </a:graphicData>
        </a:graphic>
      </p:graphicFrame>
      <p:sp>
        <p:nvSpPr>
          <p:cNvPr id="5" name="제목 1"/>
          <p:cNvSpPr txBox="1">
            <a:spLocks/>
          </p:cNvSpPr>
          <p:nvPr/>
        </p:nvSpPr>
        <p:spPr>
          <a:xfrm>
            <a:off x="819150" y="2716438"/>
            <a:ext cx="10515600" cy="498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굴림" panose="020B0600000101010101" pitchFamily="50" charset="-127"/>
                <a:cs typeface="+mj-cs"/>
              </a:defRPr>
            </a:lvl1pPr>
          </a:lstStyle>
          <a:p>
            <a:r>
              <a:rPr lang="ko-KR" altLang="en-US" sz="2800" dirty="0" err="1" smtClean="0">
                <a:ea typeface="맑은 고딕" panose="020B0503020000020004" pitchFamily="50" charset="-127"/>
              </a:rPr>
              <a:t>배전방식과</a:t>
            </a:r>
            <a:r>
              <a:rPr lang="ko-KR" altLang="en-US" sz="28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ea typeface="맑은 고딕" panose="020B0503020000020004" pitchFamily="50" charset="-127"/>
              </a:rPr>
              <a:t>공칭전압</a:t>
            </a:r>
            <a:endParaRPr lang="ko-KR" altLang="en-US" sz="2800" dirty="0"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4374905"/>
              </p:ext>
            </p:extLst>
          </p:nvPr>
        </p:nvGraphicFramePr>
        <p:xfrm>
          <a:off x="2012949" y="3312286"/>
          <a:ext cx="8128002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3450139094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392181802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607136307"/>
                    </a:ext>
                  </a:extLst>
                </a:gridCol>
                <a:gridCol w="1581150">
                  <a:extLst>
                    <a:ext uri="{9D8B030D-6E8A-4147-A177-3AD203B41FA5}">
                      <a16:colId xmlns:a16="http://schemas.microsoft.com/office/drawing/2014/main" val="3040083210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83753116"/>
                    </a:ext>
                  </a:extLst>
                </a:gridCol>
                <a:gridCol w="1193802">
                  <a:extLst>
                    <a:ext uri="{9D8B030D-6E8A-4147-A177-3AD203B41FA5}">
                      <a16:colId xmlns:a16="http://schemas.microsoft.com/office/drawing/2014/main" val="295608607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공칭전압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(V)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배전방식별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전압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(V)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회로최고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전압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(V)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13661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단상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48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220/380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552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583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22,900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13,200/22,900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25,800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27184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19150" y="5536583"/>
            <a:ext cx="10010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 err="1">
                <a:ea typeface="맑은 고딕" panose="020B0503020000020004" pitchFamily="50" charset="-127"/>
              </a:rPr>
              <a:t>공칭전압</a:t>
            </a:r>
            <a:r>
              <a:rPr lang="en-US" altLang="ko-KR" sz="1400" dirty="0">
                <a:ea typeface="맑은 고딕" panose="020B0503020000020004" pitchFamily="50" charset="-127"/>
              </a:rPr>
              <a:t>: </a:t>
            </a:r>
            <a:r>
              <a:rPr lang="ko-KR" altLang="en-US" sz="1400" dirty="0" err="1">
                <a:ea typeface="맑은 고딕" panose="020B0503020000020004" pitchFamily="50" charset="-127"/>
              </a:rPr>
              <a:t>전선로를</a:t>
            </a:r>
            <a:r>
              <a:rPr lang="ko-KR" altLang="en-US" sz="1400" dirty="0">
                <a:ea typeface="맑은 고딕" panose="020B0503020000020004" pitchFamily="50" charset="-127"/>
              </a:rPr>
              <a:t> 대표하는 선간전압으로 표현</a:t>
            </a:r>
            <a:r>
              <a:rPr lang="en-US" altLang="ko-KR" sz="1400" dirty="0"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ea typeface="맑은 고딕" panose="020B0503020000020004" pitchFamily="50" charset="-127"/>
              </a:rPr>
              <a:t>그 계통의 송전</a:t>
            </a:r>
            <a:r>
              <a:rPr lang="en-US" altLang="ko-KR" sz="1400" dirty="0"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ea typeface="맑은 고딕" panose="020B0503020000020004" pitchFamily="50" charset="-127"/>
              </a:rPr>
              <a:t>배전</a:t>
            </a:r>
            <a:r>
              <a:rPr lang="en-US" altLang="ko-KR" sz="1400" dirty="0"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ea typeface="맑은 고딕" panose="020B0503020000020004" pitchFamily="50" charset="-127"/>
              </a:rPr>
              <a:t>변전 전압을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나타냄</a:t>
            </a:r>
            <a:endParaRPr lang="en-US" altLang="ko-KR" sz="1400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ea typeface="맑은 고딕" panose="020B0503020000020004" pitchFamily="50" charset="-127"/>
              </a:rPr>
              <a:t>단상 </a:t>
            </a:r>
            <a:r>
              <a:rPr lang="en-US" altLang="ko-KR" sz="1400" dirty="0">
                <a:ea typeface="맑은 고딕" panose="020B0503020000020004" pitchFamily="50" charset="-127"/>
              </a:rPr>
              <a:t>2</a:t>
            </a:r>
            <a:r>
              <a:rPr lang="ko-KR" altLang="en-US" sz="1400" dirty="0">
                <a:ea typeface="맑은 고딕" panose="020B0503020000020004" pitchFamily="50" charset="-127"/>
              </a:rPr>
              <a:t>선식</a:t>
            </a:r>
            <a:r>
              <a:rPr lang="en-US" altLang="ko-KR" sz="1400" dirty="0">
                <a:ea typeface="맑은 고딕" panose="020B0503020000020004" pitchFamily="50" charset="-127"/>
              </a:rPr>
              <a:t>: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전압선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,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중성선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1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가닥씩 단상으로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2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선이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220V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로 들어오는 방식</a:t>
            </a:r>
            <a:endParaRPr lang="en-US" altLang="ko-KR" sz="1400" dirty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ea typeface="맑은 고딕" panose="020B0503020000020004" pitchFamily="50" charset="-127"/>
              </a:rPr>
              <a:t>3</a:t>
            </a:r>
            <a:r>
              <a:rPr lang="ko-KR" altLang="en-US" sz="1400" dirty="0">
                <a:ea typeface="맑은 고딕" panose="020B0503020000020004" pitchFamily="50" charset="-127"/>
              </a:rPr>
              <a:t>상 </a:t>
            </a:r>
            <a:r>
              <a:rPr lang="en-US" altLang="ko-KR" sz="1400" dirty="0">
                <a:ea typeface="맑은 고딕" panose="020B0503020000020004" pitchFamily="50" charset="-127"/>
              </a:rPr>
              <a:t>3</a:t>
            </a:r>
            <a:r>
              <a:rPr lang="ko-KR" altLang="en-US" sz="1400" dirty="0">
                <a:ea typeface="맑은 고딕" panose="020B0503020000020004" pitchFamily="50" charset="-127"/>
              </a:rPr>
              <a:t>선식</a:t>
            </a:r>
            <a:r>
              <a:rPr lang="en-US" altLang="ko-KR" sz="1400" dirty="0">
                <a:ea typeface="맑은 고딕" panose="020B0503020000020004" pitchFamily="50" charset="-127"/>
              </a:rPr>
              <a:t>: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중성선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(N)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 없이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3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상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(</a:t>
            </a:r>
            <a:r>
              <a:rPr lang="en-US" altLang="ko-KR" sz="1400" dirty="0">
                <a:ea typeface="맑은 고딕" panose="020B0503020000020004" pitchFamily="50" charset="-127"/>
              </a:rPr>
              <a:t>R/S/T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)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만 사용</a:t>
            </a:r>
            <a:endParaRPr lang="en-US" altLang="ko-KR" sz="1400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 smtClean="0">
                <a:ea typeface="맑은 고딕" panose="020B0503020000020004" pitchFamily="50" charset="-127"/>
              </a:rPr>
              <a:t>3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상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4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선식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: 3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상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(R/S/T)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과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중성선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(N) 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포함 </a:t>
            </a:r>
            <a:r>
              <a:rPr lang="en-US" altLang="ko-KR" sz="1400" dirty="0" smtClean="0">
                <a:ea typeface="맑은 고딕" panose="020B0503020000020004" pitchFamily="50" charset="-127"/>
              </a:rPr>
              <a:t>4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개의 전선 사용</a:t>
            </a:r>
            <a:endParaRPr lang="en-US" altLang="ko-KR" sz="1400" dirty="0" smtClean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41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550" y="222885"/>
            <a:ext cx="10515600" cy="5962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피뢰기 종류 및 정격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9969695"/>
              </p:ext>
            </p:extLst>
          </p:nvPr>
        </p:nvGraphicFramePr>
        <p:xfrm>
          <a:off x="844550" y="899985"/>
          <a:ext cx="10515600" cy="16026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95574971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011595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7638334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5976853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901305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71808747"/>
                    </a:ext>
                  </a:extLst>
                </a:gridCol>
              </a:tblGrid>
              <a:tr h="532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정격전압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[kV]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공칭방전전류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[A]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하우징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재질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단로장치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436844"/>
                  </a:ext>
                </a:extLst>
              </a:tr>
              <a:tr h="3411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자기제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피뢰기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Gapless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자기제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부착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710826"/>
                  </a:ext>
                </a:extLst>
              </a:tr>
              <a:tr h="34119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폴리머 피뢰기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Gap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폴리머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부착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92376"/>
                  </a:ext>
                </a:extLst>
              </a:tr>
              <a:tr h="34119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Gapless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형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5000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폴리머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부착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536533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3004" t="6011" r="2005" b="4190"/>
          <a:stretch/>
        </p:blipFill>
        <p:spPr>
          <a:xfrm>
            <a:off x="844550" y="2682621"/>
            <a:ext cx="3619500" cy="265544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2221" t="7282"/>
          <a:stretch/>
        </p:blipFill>
        <p:spPr>
          <a:xfrm>
            <a:off x="5953037" y="2679994"/>
            <a:ext cx="2006798" cy="262865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597275" y="4024275"/>
            <a:ext cx="866775" cy="3238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ea typeface="맑은 고딕" panose="020B0503020000020004" pitchFamily="50" charset="-127"/>
              </a:rPr>
              <a:t>Gap </a:t>
            </a:r>
            <a:r>
              <a:rPr lang="ko-KR" altLang="en-US" dirty="0" smtClean="0">
                <a:solidFill>
                  <a:schemeClr val="tx1"/>
                </a:solidFill>
                <a:ea typeface="맑은 고딕" panose="020B0503020000020004" pitchFamily="50" charset="-127"/>
              </a:rPr>
              <a:t>형</a:t>
            </a:r>
            <a:endParaRPr lang="ko-KR" altLang="en-US" dirty="0">
              <a:solidFill>
                <a:schemeClr val="tx1"/>
              </a:solidFill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109640" y="4222523"/>
            <a:ext cx="1192114" cy="3238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ea typeface="맑은 고딕" panose="020B0503020000020004" pitchFamily="50" charset="-127"/>
              </a:rPr>
              <a:t>Gapless </a:t>
            </a:r>
            <a:r>
              <a:rPr lang="ko-KR" altLang="en-US" dirty="0" smtClean="0">
                <a:solidFill>
                  <a:schemeClr val="tx1"/>
                </a:solidFill>
                <a:ea typeface="맑은 고딕" panose="020B0503020000020004" pitchFamily="50" charset="-127"/>
              </a:rPr>
              <a:t>형</a:t>
            </a:r>
            <a:endParaRPr lang="ko-KR" altLang="en-US" dirty="0">
              <a:solidFill>
                <a:schemeClr val="tx1"/>
              </a:solidFill>
              <a:ea typeface="맑은 고딕" panose="020B050302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0741" y="2651097"/>
            <a:ext cx="1242168" cy="2628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4550" y="5473325"/>
            <a:ext cx="11097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 err="1" smtClean="0">
                <a:ea typeface="맑은 고딕" panose="020B0503020000020004" pitchFamily="50" charset="-127"/>
              </a:rPr>
              <a:t>직렬갭은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 정상 전압일 때는 </a:t>
            </a:r>
            <a:r>
              <a:rPr lang="ko-KR" altLang="en-US" sz="1400" dirty="0" err="1" smtClean="0">
                <a:ea typeface="맑은 고딕" panose="020B0503020000020004" pitchFamily="50" charset="-127"/>
              </a:rPr>
              <a:t>절연상태를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 유지하다 </a:t>
            </a:r>
            <a:r>
              <a:rPr lang="ko-KR" altLang="en-US" sz="1400" dirty="0" err="1" smtClean="0">
                <a:ea typeface="맑은 고딕" panose="020B0503020000020004" pitchFamily="50" charset="-127"/>
              </a:rPr>
              <a:t>이상전압이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 </a:t>
            </a:r>
            <a:r>
              <a:rPr lang="ko-KR" altLang="en-US" sz="1400" dirty="0" err="1" smtClean="0">
                <a:ea typeface="맑은 고딕" panose="020B0503020000020004" pitchFamily="50" charset="-127"/>
              </a:rPr>
              <a:t>발생했을때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 대지로 방전시키는 역할</a:t>
            </a:r>
            <a:endParaRPr lang="en-US" altLang="ko-KR" sz="1400" dirty="0" smtClean="0"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 smtClean="0">
                <a:ea typeface="맑은 고딕" panose="020B0503020000020004" pitchFamily="50" charset="-127"/>
              </a:rPr>
              <a:t>Gapless</a:t>
            </a:r>
            <a:r>
              <a:rPr lang="ko-KR" altLang="en-US" sz="1400" dirty="0" smtClean="0">
                <a:ea typeface="맑은 고딕" panose="020B0503020000020004" pitchFamily="50" charset="-127"/>
              </a:rPr>
              <a:t>형은 특정 전압 이하에서는 거의 전류가 흐르지 않기에 전로 전압을 조정하면 속류를 차단할 필요가 없어 직렬 갭이 필요 없게 됨</a:t>
            </a:r>
            <a:endParaRPr lang="ko-KR" altLang="en-US" sz="1400" dirty="0"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06312" y="6190440"/>
            <a:ext cx="57967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피뢰기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전기설비 기기를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이상전압으로부터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보호하는 장치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313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염해대책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690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990600"/>
            <a:ext cx="10515600" cy="55626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ko-KR" altLang="en-US" sz="1800" dirty="0" smtClean="0"/>
              <a:t>염해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공기중 포함된 </a:t>
            </a:r>
            <a:r>
              <a:rPr lang="ko-KR" altLang="en-US" sz="1800" dirty="0" err="1" smtClean="0"/>
              <a:t>가성소다액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염분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이 </a:t>
            </a:r>
            <a:r>
              <a:rPr lang="ko-KR" altLang="en-US" sz="1800" dirty="0" err="1" smtClean="0"/>
              <a:t>애자표면에</a:t>
            </a:r>
            <a:r>
              <a:rPr lang="ko-KR" altLang="en-US" sz="1800" dirty="0" smtClean="0"/>
              <a:t> 부착하여 </a:t>
            </a:r>
            <a:r>
              <a:rPr lang="ko-KR" altLang="en-US" sz="1800" dirty="0" err="1" smtClean="0"/>
              <a:t>섬락</a:t>
            </a:r>
            <a:r>
              <a:rPr lang="ko-KR" altLang="en-US" sz="1800" dirty="0" smtClean="0"/>
              <a:t> 유발 또는 </a:t>
            </a:r>
            <a:r>
              <a:rPr lang="en-US" altLang="ko-KR" sz="1800" dirty="0" smtClean="0"/>
              <a:t>AL</a:t>
            </a:r>
            <a:r>
              <a:rPr lang="ko-KR" altLang="en-US" sz="1800" dirty="0" smtClean="0"/>
              <a:t>전선 부식 초래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ko-KR" altLang="en-US" sz="1800" dirty="0" err="1" smtClean="0"/>
              <a:t>염해고장</a:t>
            </a:r>
            <a:r>
              <a:rPr lang="ko-KR" altLang="en-US" sz="1800" dirty="0" smtClean="0"/>
              <a:t> 다발지역</a:t>
            </a:r>
            <a:r>
              <a:rPr lang="en-US" altLang="ko-KR" sz="1800" dirty="0" smtClean="0"/>
              <a:t>: (</a:t>
            </a:r>
            <a:r>
              <a:rPr lang="ko-KR" altLang="en-US" sz="1800" dirty="0" smtClean="0"/>
              <a:t>동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해안지역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포항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삼척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울진</a:t>
            </a:r>
            <a:r>
              <a:rPr lang="en-US" altLang="ko-KR" sz="1800" dirty="0" smtClean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ko-KR" altLang="en-US" sz="1800" dirty="0" err="1" smtClean="0"/>
              <a:t>염해사고의</a:t>
            </a:r>
            <a:r>
              <a:rPr lang="ko-KR" altLang="en-US" sz="1800" dirty="0" smtClean="0"/>
              <a:t> 특징</a:t>
            </a:r>
            <a:endParaRPr lang="en-US" altLang="ko-KR" sz="1800" dirty="0" smtClean="0"/>
          </a:p>
          <a:p>
            <a:pPr marL="468000"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광범위한 전력공급 정지 유발</a:t>
            </a:r>
            <a:endParaRPr lang="en-US" altLang="ko-KR" sz="1800" dirty="0" smtClean="0"/>
          </a:p>
          <a:p>
            <a:pPr marL="468000"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고장 복구에 장시간 소유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ko-KR" altLang="en-US" sz="1800" dirty="0" err="1" smtClean="0"/>
              <a:t>염해대책</a:t>
            </a:r>
            <a:r>
              <a:rPr lang="ko-KR" altLang="en-US" sz="1800" dirty="0" smtClean="0"/>
              <a:t> 설계</a:t>
            </a:r>
            <a:endParaRPr lang="en-US" altLang="ko-KR" sz="1800" dirty="0" smtClean="0"/>
          </a:p>
          <a:p>
            <a:pPr marL="468000"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염진해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오손등급을</a:t>
            </a:r>
            <a:r>
              <a:rPr lang="ko-KR" altLang="en-US" sz="1800" dirty="0" smtClean="0"/>
              <a:t> 지역별로 구분</a:t>
            </a:r>
            <a:r>
              <a:rPr lang="en-US" altLang="ko-KR" sz="1800" dirty="0" smtClean="0"/>
              <a:t>(A-D</a:t>
            </a:r>
            <a:r>
              <a:rPr lang="ko-KR" altLang="en-US" sz="1800" dirty="0" smtClean="0"/>
              <a:t>지역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하여</a:t>
            </a:r>
            <a:endParaRPr lang="en-US" altLang="ko-KR" sz="1800" dirty="0" smtClean="0"/>
          </a:p>
          <a:p>
            <a:pPr marL="23940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B</a:t>
            </a:r>
            <a:r>
              <a:rPr lang="ko-KR" altLang="en-US" sz="1800" dirty="0" smtClean="0"/>
              <a:t>급 이상 지역에 적용</a:t>
            </a:r>
            <a:endParaRPr lang="en-US" altLang="ko-KR" sz="18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애자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폴리머 애자</a:t>
            </a:r>
            <a:endParaRPr lang="en-US" altLang="ko-KR" sz="18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전선</a:t>
            </a:r>
            <a:r>
              <a:rPr lang="en-US" altLang="ko-KR" sz="1800" dirty="0" smtClean="0"/>
              <a:t>: ACSR/AW~TR/OC</a:t>
            </a:r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피뢰기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폴리머 피뢰기 등을 </a:t>
            </a:r>
            <a:r>
              <a:rPr lang="ko-KR" altLang="en-US" sz="1800" dirty="0" err="1" smtClean="0"/>
              <a:t>시성하여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내염대책</a:t>
            </a:r>
            <a:r>
              <a:rPr lang="ko-KR" altLang="en-US" sz="1800" dirty="0" smtClean="0"/>
              <a:t> 수립</a:t>
            </a:r>
            <a:endParaRPr lang="en-US" altLang="ko-KR" sz="18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변압기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내염붓싱</a:t>
            </a:r>
            <a:endParaRPr lang="en-US" altLang="ko-KR" sz="18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en-US" altLang="ko-KR" sz="1800" dirty="0" smtClean="0"/>
              <a:t>COS: </a:t>
            </a:r>
            <a:r>
              <a:rPr lang="ko-KR" altLang="en-US" sz="1800" dirty="0" smtClean="0"/>
              <a:t>폴리머 </a:t>
            </a:r>
            <a:r>
              <a:rPr lang="en-US" altLang="ko-KR" sz="1800" dirty="0" smtClean="0"/>
              <a:t>COS</a:t>
            </a:r>
            <a:endParaRPr lang="en-US" altLang="ko-KR" sz="18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550" y="222885"/>
            <a:ext cx="10515600" cy="5962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염해대책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5584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6" name="부제목 4"/>
          <p:cNvSpPr txBox="1">
            <a:spLocks/>
          </p:cNvSpPr>
          <p:nvPr/>
        </p:nvSpPr>
        <p:spPr>
          <a:xfrm>
            <a:off x="1524000" y="3718560"/>
            <a:ext cx="9144000" cy="618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별첨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8964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지지물</a:t>
            </a:r>
            <a:r>
              <a:rPr lang="ko-KR" altLang="en-US" dirty="0" smtClean="0"/>
              <a:t>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지주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991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905691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콘크리트 전주의 종류 및 규격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946407"/>
              </p:ext>
            </p:extLst>
          </p:nvPr>
        </p:nvGraphicFramePr>
        <p:xfrm>
          <a:off x="844550" y="1580442"/>
          <a:ext cx="10515600" cy="45033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4147">
                  <a:extLst>
                    <a:ext uri="{9D8B030D-6E8A-4147-A177-3AD203B41FA5}">
                      <a16:colId xmlns:a16="http://schemas.microsoft.com/office/drawing/2014/main" val="957643799"/>
                    </a:ext>
                  </a:extLst>
                </a:gridCol>
                <a:gridCol w="1460137">
                  <a:extLst>
                    <a:ext uri="{9D8B030D-6E8A-4147-A177-3AD203B41FA5}">
                      <a16:colId xmlns:a16="http://schemas.microsoft.com/office/drawing/2014/main" val="3694983925"/>
                    </a:ext>
                  </a:extLst>
                </a:gridCol>
                <a:gridCol w="1460138">
                  <a:extLst>
                    <a:ext uri="{9D8B030D-6E8A-4147-A177-3AD203B41FA5}">
                      <a16:colId xmlns:a16="http://schemas.microsoft.com/office/drawing/2014/main" val="494232857"/>
                    </a:ext>
                  </a:extLst>
                </a:gridCol>
                <a:gridCol w="1460137">
                  <a:extLst>
                    <a:ext uri="{9D8B030D-6E8A-4147-A177-3AD203B41FA5}">
                      <a16:colId xmlns:a16="http://schemas.microsoft.com/office/drawing/2014/main" val="3360074167"/>
                    </a:ext>
                  </a:extLst>
                </a:gridCol>
                <a:gridCol w="2281645">
                  <a:extLst>
                    <a:ext uri="{9D8B030D-6E8A-4147-A177-3AD203B41FA5}">
                      <a16:colId xmlns:a16="http://schemas.microsoft.com/office/drawing/2014/main" val="708287298"/>
                    </a:ext>
                  </a:extLst>
                </a:gridCol>
                <a:gridCol w="2059396">
                  <a:extLst>
                    <a:ext uri="{9D8B030D-6E8A-4147-A177-3AD203B41FA5}">
                      <a16:colId xmlns:a16="http://schemas.microsoft.com/office/drawing/2014/main" val="259868636"/>
                    </a:ext>
                  </a:extLst>
                </a:gridCol>
              </a:tblGrid>
              <a:tr h="36696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길이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설계하중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dirty="0" err="1" smtClean="0">
                          <a:ea typeface="맑은 고딕" panose="020B0503020000020004" pitchFamily="50" charset="-127"/>
                        </a:rPr>
                        <a:t>kgf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윗둥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(mm)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밑둥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(mm)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316743"/>
                  </a:ext>
                </a:extLst>
              </a:tr>
              <a:tr h="3669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중하중용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고강도용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816782"/>
                  </a:ext>
                </a:extLst>
              </a:tr>
              <a:tr h="3669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칼라형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39909"/>
                  </a:ext>
                </a:extLst>
              </a:tr>
              <a:tr h="8506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350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190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722445"/>
                  </a:ext>
                </a:extLst>
              </a:tr>
              <a:tr h="8506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190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350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8936148"/>
                  </a:ext>
                </a:extLst>
              </a:tr>
              <a:tr h="8506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190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377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717435"/>
                  </a:ext>
                </a:extLst>
              </a:tr>
              <a:tr h="8506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190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181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42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4166" y="513805"/>
            <a:ext cx="7503983" cy="5956663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18606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콘크리트 전주 형상 및 치수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개정 전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007800" y="5704115"/>
            <a:ext cx="2520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완철부착구멍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B: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접지인입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인출구멍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740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1"/>
          <a:stretch/>
        </p:blipFill>
        <p:spPr>
          <a:xfrm>
            <a:off x="5216434" y="513805"/>
            <a:ext cx="5939245" cy="5956663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18606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콘크리트 전주 형상 및 치수</a:t>
            </a:r>
            <a:r>
              <a:rPr lang="en-US" altLang="ko-KR" sz="2800" dirty="0"/>
              <a:t>(</a:t>
            </a:r>
            <a:r>
              <a:rPr lang="ko-KR" altLang="en-US" sz="2800" dirty="0"/>
              <a:t>개정 </a:t>
            </a:r>
            <a:r>
              <a:rPr lang="ko-KR" altLang="en-US" sz="2800" dirty="0" smtClean="0"/>
              <a:t>후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215935" y="5338356"/>
            <a:ext cx="31651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완철부착구멍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B: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접지인입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인출구멍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		(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단위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mm)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9169" y="1332411"/>
            <a:ext cx="6600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전주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최상단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스텝너트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(Step Net)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위치는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윗등에서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1,150mm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 하고 상단의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스텝너트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부착단수는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전주 길이에 따라 다음과 같다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10M = 4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12M = 6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14M = 7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16M = 9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</a:p>
        </p:txBody>
      </p:sp>
    </p:spTree>
    <p:extLst>
      <p:ext uri="{BB962C8B-B14F-4D97-AF65-F5344CB8AC3E}">
        <p14:creationId xmlns:p14="http://schemas.microsoft.com/office/powerpoint/2010/main" val="267916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949234"/>
          </a:xfrm>
        </p:spPr>
        <p:txBody>
          <a:bodyPr/>
          <a:lstStyle/>
          <a:p>
            <a:r>
              <a:rPr lang="ko-KR" altLang="en-US" sz="2800" dirty="0">
                <a:solidFill>
                  <a:prstClr val="black"/>
                </a:solidFill>
              </a:rPr>
              <a:t>콘크리트 </a:t>
            </a:r>
            <a:r>
              <a:rPr lang="ko-KR" altLang="en-US" sz="2800" dirty="0" smtClean="0">
                <a:solidFill>
                  <a:prstClr val="black"/>
                </a:solidFill>
              </a:rPr>
              <a:t>전주식별방법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4550" y="1471613"/>
          <a:ext cx="10515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90913994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7096566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53326143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41689313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641748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중하중용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고당도용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불량품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098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발판너트의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검정색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적색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946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전주밑의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철선모양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일자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(-)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십자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(+)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격자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(#)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절단된 철선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158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전주끝의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실선 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없음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검정색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청색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87947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44550" y="3213463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 밑의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철선위치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밑에서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15cm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상부 측 내부에 위치함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 끝의 실선 위치 및 폭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 끝에서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40cm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지점에서 폭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20mm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 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484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4498"/>
            <a:ext cx="10515600" cy="7408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콘크리트 전주와 </a:t>
            </a:r>
            <a:r>
              <a:rPr lang="ko-KR" altLang="en-US" sz="2800" dirty="0" err="1" smtClean="0"/>
              <a:t>강관전주의</a:t>
            </a:r>
            <a:r>
              <a:rPr lang="ko-KR" altLang="en-US" sz="2800" dirty="0" smtClean="0"/>
              <a:t> 비교</a:t>
            </a:r>
            <a:endParaRPr lang="ko-KR" altLang="en-US" sz="2800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166947"/>
          <a:ext cx="10515600" cy="49282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46852505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5071596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572535968"/>
                    </a:ext>
                  </a:extLst>
                </a:gridCol>
              </a:tblGrid>
              <a:tr h="4093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항목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콘크리트 전주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강관전주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889296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재질강도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917047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최대설계하중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1000kgf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2000kgf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562434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평균수명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55~75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258810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환경친화성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폐기물처리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재활용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58071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운반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시공성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보통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031418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과화중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대응력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취약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우수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232628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가격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79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49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941697"/>
              </p:ext>
            </p:extLst>
          </p:nvPr>
        </p:nvGraphicFramePr>
        <p:xfrm>
          <a:off x="2038926" y="1605491"/>
          <a:ext cx="6934200" cy="2392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3450139094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3921818021"/>
                    </a:ext>
                  </a:extLst>
                </a:gridCol>
                <a:gridCol w="4648200">
                  <a:extLst>
                    <a:ext uri="{9D8B030D-6E8A-4147-A177-3AD203B41FA5}">
                      <a16:colId xmlns:a16="http://schemas.microsoft.com/office/drawing/2014/main" val="607136307"/>
                    </a:ext>
                  </a:extLst>
                </a:gridCol>
              </a:tblGrid>
              <a:tr h="74168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공칭전압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(V)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전압유지범위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(V)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13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207 ~ 233(±13)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342 ~ 418(±38)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552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6,000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~ 6,900(-600 ~ +300)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583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22,900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12,000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~ 13,800(-1,200 ~ +600)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20,800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~ 23,800(-2,100 ~ +900)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271845"/>
                  </a:ext>
                </a:extLst>
              </a:tr>
            </a:tbl>
          </a:graphicData>
        </a:graphic>
      </p:graphicFrame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845127" y="508635"/>
            <a:ext cx="10515600" cy="62484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전압 </a:t>
            </a:r>
            <a:r>
              <a:rPr lang="ko-KR" altLang="en-US" sz="2800" dirty="0" err="1" smtClean="0"/>
              <a:t>유지범위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2841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757646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일반강관전주 규격</a:t>
            </a:r>
            <a:r>
              <a:rPr lang="en-US" altLang="ko-KR" sz="2800" dirty="0" smtClean="0"/>
              <a:t>[</a:t>
            </a:r>
            <a:r>
              <a:rPr lang="ko-KR" altLang="en-US" sz="2800" dirty="0" smtClean="0"/>
              <a:t>개정 전</a:t>
            </a:r>
            <a:r>
              <a:rPr lang="en-US" altLang="ko-KR" sz="2800" dirty="0" smtClean="0"/>
              <a:t>]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4550" y="1262063"/>
          <a:ext cx="10714446" cy="49602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3290">
                  <a:extLst>
                    <a:ext uri="{9D8B030D-6E8A-4147-A177-3AD203B41FA5}">
                      <a16:colId xmlns:a16="http://schemas.microsoft.com/office/drawing/2014/main" val="309837633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1706403692"/>
                    </a:ext>
                  </a:extLst>
                </a:gridCol>
                <a:gridCol w="992777">
                  <a:extLst>
                    <a:ext uri="{9D8B030D-6E8A-4147-A177-3AD203B41FA5}">
                      <a16:colId xmlns:a16="http://schemas.microsoft.com/office/drawing/2014/main" val="541137722"/>
                    </a:ext>
                  </a:extLst>
                </a:gridCol>
                <a:gridCol w="956492">
                  <a:extLst>
                    <a:ext uri="{9D8B030D-6E8A-4147-A177-3AD203B41FA5}">
                      <a16:colId xmlns:a16="http://schemas.microsoft.com/office/drawing/2014/main" val="1025262538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2291949503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455165975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1421298219"/>
                    </a:ext>
                  </a:extLst>
                </a:gridCol>
                <a:gridCol w="1310459">
                  <a:extLst>
                    <a:ext uri="{9D8B030D-6E8A-4147-A177-3AD203B41FA5}">
                      <a16:colId xmlns:a16="http://schemas.microsoft.com/office/drawing/2014/main" val="3593543869"/>
                    </a:ext>
                  </a:extLst>
                </a:gridCol>
              </a:tblGrid>
              <a:tr h="32443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길이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설계하중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(kg)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구성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기초방식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단위중량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(kg)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060359"/>
                  </a:ext>
                </a:extLst>
              </a:tr>
              <a:tr h="3244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2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ea typeface="맑은 고딕" panose="020B0503020000020004" pitchFamily="50" charset="-127"/>
                        </a:rPr>
                        <a:t>칼라형</a:t>
                      </a:r>
                      <a:endParaRPr lang="ko-KR" altLang="en-US" sz="12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ea typeface="맑은 고딕" panose="020B0503020000020004" pitchFamily="50" charset="-127"/>
                        </a:rPr>
                        <a:t>곡선형</a:t>
                      </a:r>
                      <a:endParaRPr lang="ko-KR" altLang="en-US" sz="12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614802"/>
                  </a:ext>
                </a:extLst>
              </a:tr>
              <a:tr h="4208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85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6.4mX1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37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157044"/>
                  </a:ext>
                </a:extLst>
              </a:tr>
              <a:tr h="648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(9)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2.5mX3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1.8mX1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강관기초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210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20661"/>
                  </a:ext>
                </a:extLst>
              </a:tr>
              <a:tr h="648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3.0mX3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2.1mX1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강관기초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360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383661"/>
                  </a:ext>
                </a:extLst>
              </a:tr>
              <a:tr h="32443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3.0mX4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2.7mX1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강관기초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523741"/>
                  </a:ext>
                </a:extLst>
              </a:tr>
              <a:tr h="3244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중하중용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73183"/>
                  </a:ext>
                </a:extLst>
              </a:tr>
              <a:tr h="32443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3.3mX4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2.8mX1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강관기초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일반용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421000"/>
                  </a:ext>
                </a:extLst>
              </a:tr>
              <a:tr h="3244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중하중용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392041"/>
                  </a:ext>
                </a:extLst>
              </a:tr>
              <a:tr h="4700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1,100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6.0mX3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콘크리트기초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1700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504933"/>
                  </a:ext>
                </a:extLst>
              </a:tr>
              <a:tr h="648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1,800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5.0mX4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콘크리트기초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720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276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757646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일반형 </a:t>
            </a:r>
            <a:r>
              <a:rPr lang="ko-KR" altLang="en-US" sz="2800" dirty="0" err="1" smtClean="0"/>
              <a:t>강관전주</a:t>
            </a:r>
            <a:r>
              <a:rPr lang="ko-KR" altLang="en-US" sz="2800" dirty="0" smtClean="0"/>
              <a:t> 규격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77473"/>
              </p:ext>
            </p:extLst>
          </p:nvPr>
        </p:nvGraphicFramePr>
        <p:xfrm>
          <a:off x="845127" y="1801995"/>
          <a:ext cx="10354674" cy="3606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6579">
                  <a:extLst>
                    <a:ext uri="{9D8B030D-6E8A-4147-A177-3AD203B41FA5}">
                      <a16:colId xmlns:a16="http://schemas.microsoft.com/office/drawing/2014/main" val="3098376330"/>
                    </a:ext>
                  </a:extLst>
                </a:gridCol>
                <a:gridCol w="3878884">
                  <a:extLst>
                    <a:ext uri="{9D8B030D-6E8A-4147-A177-3AD203B41FA5}">
                      <a16:colId xmlns:a16="http://schemas.microsoft.com/office/drawing/2014/main" val="1706403692"/>
                    </a:ext>
                  </a:extLst>
                </a:gridCol>
                <a:gridCol w="3072758">
                  <a:extLst>
                    <a:ext uri="{9D8B030D-6E8A-4147-A177-3AD203B41FA5}">
                      <a16:colId xmlns:a16="http://schemas.microsoft.com/office/drawing/2014/main" val="2291949503"/>
                    </a:ext>
                  </a:extLst>
                </a:gridCol>
                <a:gridCol w="2196453">
                  <a:extLst>
                    <a:ext uri="{9D8B030D-6E8A-4147-A177-3AD203B41FA5}">
                      <a16:colId xmlns:a16="http://schemas.microsoft.com/office/drawing/2014/main" val="455165975"/>
                    </a:ext>
                  </a:extLst>
                </a:gridCol>
              </a:tblGrid>
              <a:tr h="3999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길이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설계하중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600" dirty="0" err="1" smtClean="0">
                          <a:ea typeface="맑은 고딕" panose="020B0503020000020004" pitchFamily="50" charset="-127"/>
                        </a:rPr>
                        <a:t>kgf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구성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기초방식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060359"/>
                  </a:ext>
                </a:extLst>
              </a:tr>
              <a:tr h="3497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85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6.4mX1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조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강관부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157044"/>
                  </a:ext>
                </a:extLst>
              </a:tr>
              <a:tr h="3615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(4+6.375m)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20661"/>
                  </a:ext>
                </a:extLst>
              </a:tr>
              <a:tr h="3483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(8+4.46m)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383661"/>
                  </a:ext>
                </a:extLst>
              </a:tr>
              <a:tr h="28956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(8+6.46m)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523741"/>
                  </a:ext>
                </a:extLst>
              </a:tr>
              <a:tr h="289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(4+5.400+5.435m)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743716"/>
                  </a:ext>
                </a:extLst>
              </a:tr>
              <a:tr h="3768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(8+6.46m)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590434"/>
                  </a:ext>
                </a:extLst>
              </a:tr>
              <a:tr h="3528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(8+6.45m)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757604"/>
                  </a:ext>
                </a:extLst>
              </a:tr>
              <a:tr h="367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(8+6.45m)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콘크리트기초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1640868"/>
                  </a:ext>
                </a:extLst>
              </a:tr>
              <a:tr h="3352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(8+6.45m)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826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6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757646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일반형 </a:t>
            </a:r>
            <a:r>
              <a:rPr lang="ko-KR" altLang="en-US" sz="2800" dirty="0" err="1" smtClean="0"/>
              <a:t>강관전주</a:t>
            </a:r>
            <a:r>
              <a:rPr lang="ko-KR" altLang="en-US" sz="2800" dirty="0" smtClean="0"/>
              <a:t> 규격</a:t>
            </a:r>
            <a:endParaRPr lang="ko-KR" altLang="en-US" sz="28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750280"/>
              </p:ext>
            </p:extLst>
          </p:nvPr>
        </p:nvGraphicFramePr>
        <p:xfrm>
          <a:off x="845127" y="2062162"/>
          <a:ext cx="10354674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6579">
                  <a:extLst>
                    <a:ext uri="{9D8B030D-6E8A-4147-A177-3AD203B41FA5}">
                      <a16:colId xmlns:a16="http://schemas.microsoft.com/office/drawing/2014/main" val="3593518732"/>
                    </a:ext>
                  </a:extLst>
                </a:gridCol>
                <a:gridCol w="3878884">
                  <a:extLst>
                    <a:ext uri="{9D8B030D-6E8A-4147-A177-3AD203B41FA5}">
                      <a16:colId xmlns:a16="http://schemas.microsoft.com/office/drawing/2014/main" val="1845944949"/>
                    </a:ext>
                  </a:extLst>
                </a:gridCol>
                <a:gridCol w="3072758">
                  <a:extLst>
                    <a:ext uri="{9D8B030D-6E8A-4147-A177-3AD203B41FA5}">
                      <a16:colId xmlns:a16="http://schemas.microsoft.com/office/drawing/2014/main" val="3611742893"/>
                    </a:ext>
                  </a:extLst>
                </a:gridCol>
                <a:gridCol w="2196453">
                  <a:extLst>
                    <a:ext uri="{9D8B030D-6E8A-4147-A177-3AD203B41FA5}">
                      <a16:colId xmlns:a16="http://schemas.microsoft.com/office/drawing/2014/main" val="1728793605"/>
                    </a:ext>
                  </a:extLst>
                </a:gridCol>
              </a:tblGrid>
              <a:tr h="33528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(8+8.46m)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콘크리트기초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901056"/>
                  </a:ext>
                </a:extLst>
              </a:tr>
              <a:tr h="358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(8+8.46m)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323278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427674"/>
                  </a:ext>
                </a:extLst>
              </a:tr>
              <a:tr h="358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강관근입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003037"/>
                  </a:ext>
                </a:extLst>
              </a:tr>
              <a:tr h="3352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732880"/>
                  </a:ext>
                </a:extLst>
              </a:tr>
              <a:tr h="28035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(8+8.45+2.65m)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콘크리트기초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265336"/>
                  </a:ext>
                </a:extLst>
              </a:tr>
              <a:tr h="2803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단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(8+8.45+2.65m)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2282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534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맑은 고딕" panose="020B0503020000020004" pitchFamily="50" charset="-127"/>
              </a:rPr>
              <a:t>6M </a:t>
            </a:r>
            <a:r>
              <a:rPr lang="ko-KR" altLang="en-US" sz="2800" dirty="0" err="1"/>
              <a:t>강관전주</a:t>
            </a:r>
            <a:r>
              <a:rPr lang="ko-KR" altLang="en-US" sz="2800" dirty="0"/>
              <a:t>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306286"/>
            <a:ext cx="10515600" cy="48738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>
                <a:latin typeface="맑은 고딕" panose="020B0503020000020004" pitchFamily="50" charset="-127"/>
              </a:rPr>
              <a:t>사용목적</a:t>
            </a:r>
            <a:endParaRPr lang="en-US" altLang="ko-KR" sz="1800" dirty="0" smtClean="0">
              <a:latin typeface="맑은 고딕" panose="020B0503020000020004" pitchFamily="50" charset="-127"/>
            </a:endParaRP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>
                <a:latin typeface="맑은 고딕" panose="020B0503020000020004" pitchFamily="50" charset="-127"/>
              </a:rPr>
              <a:t>연접 </a:t>
            </a:r>
            <a:r>
              <a:rPr lang="ko-KR" altLang="en-US" sz="1600" dirty="0" err="1" smtClean="0">
                <a:latin typeface="맑은 고딕" panose="020B0503020000020004" pitchFamily="50" charset="-127"/>
              </a:rPr>
              <a:t>인입선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 해소</a:t>
            </a:r>
            <a:r>
              <a:rPr lang="en-US" altLang="ko-KR" sz="1600" dirty="0" smtClean="0">
                <a:latin typeface="맑은 고딕" panose="020B0503020000020004" pitchFamily="50" charset="-127"/>
              </a:rPr>
              <a:t>(2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연접 이상 수용</a:t>
            </a:r>
            <a:r>
              <a:rPr lang="en-US" altLang="ko-KR" sz="1600" dirty="0" smtClean="0">
                <a:latin typeface="맑은 고딕" panose="020B0503020000020004" pitchFamily="50" charset="-127"/>
              </a:rPr>
              <a:t>) 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및 </a:t>
            </a:r>
            <a:r>
              <a:rPr lang="ko-KR" altLang="en-US" sz="1600" dirty="0" err="1" smtClean="0">
                <a:latin typeface="맑은 고딕" panose="020B0503020000020004" pitchFamily="50" charset="-127"/>
              </a:rPr>
              <a:t>인입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 설비 개선</a:t>
            </a:r>
            <a:endParaRPr lang="en-US" altLang="ko-KR" sz="1600" dirty="0" smtClean="0">
              <a:latin typeface="맑은 고딕" panose="020B0503020000020004" pitchFamily="50" charset="-127"/>
            </a:endParaRP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>
                <a:latin typeface="맑은 고딕" panose="020B0503020000020004" pitchFamily="50" charset="-127"/>
              </a:rPr>
              <a:t>기존의 </a:t>
            </a:r>
            <a:r>
              <a:rPr lang="ko-KR" altLang="en-US" sz="1600" dirty="0" err="1" smtClean="0">
                <a:latin typeface="맑은 고딕" panose="020B0503020000020004" pitchFamily="50" charset="-127"/>
              </a:rPr>
              <a:t>인입선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 시공 방법으로 정비가 곤란한 과다 면접 개소의 </a:t>
            </a:r>
            <a:r>
              <a:rPr lang="ko-KR" altLang="en-US" sz="1600" dirty="0" err="1" smtClean="0">
                <a:latin typeface="맑은 고딕" panose="020B0503020000020004" pitchFamily="50" charset="-127"/>
              </a:rPr>
              <a:t>인입선</a:t>
            </a:r>
            <a:r>
              <a:rPr lang="ko-KR" altLang="en-US" sz="1600" dirty="0">
                <a:latin typeface="맑은 고딕" panose="020B0503020000020004" pitchFamily="50" charset="-127"/>
              </a:rPr>
              <a:t> </a:t>
            </a:r>
            <a:endParaRPr lang="en-US" altLang="ko-KR" sz="1600" dirty="0" smtClean="0">
              <a:latin typeface="맑은 고딕" panose="020B0503020000020004" pitchFamily="50" charset="-127"/>
            </a:endParaRPr>
          </a:p>
          <a:p>
            <a:pPr marL="457200" lvl="1" indent="0">
              <a:buNone/>
            </a:pPr>
            <a:r>
              <a:rPr lang="en-US" altLang="ko-KR" sz="1600" dirty="0">
                <a:latin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latin typeface="맑은 고딕" panose="020B0503020000020004" pitchFamily="50" charset="-127"/>
              </a:rPr>
              <a:t>      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정비를 위하여 소형</a:t>
            </a:r>
            <a:r>
              <a:rPr lang="en-US" altLang="ko-KR" sz="1600" dirty="0" smtClean="0">
                <a:latin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경량의 </a:t>
            </a:r>
            <a:r>
              <a:rPr lang="en-US" altLang="ko-KR" sz="1600" dirty="0" smtClean="0">
                <a:latin typeface="맑은 고딕" panose="020B0503020000020004" pitchFamily="50" charset="-127"/>
              </a:rPr>
              <a:t>6m 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배전용 강관 전주 사용</a:t>
            </a:r>
            <a:endParaRPr lang="en-US" altLang="ko-KR" sz="1600" dirty="0" smtClean="0">
              <a:latin typeface="맑은 고딕" panose="020B0503020000020004" pitchFamily="50" charset="-127"/>
            </a:endParaRPr>
          </a:p>
          <a:p>
            <a:pPr marL="457200" lvl="1" indent="0">
              <a:buNone/>
            </a:pPr>
            <a:endParaRPr lang="en-US" altLang="ko-KR" sz="1200" dirty="0">
              <a:latin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사용장소</a:t>
            </a:r>
            <a:endParaRPr lang="en-US" altLang="ko-KR" sz="18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주택 밀집 지역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뒷골목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번화가 등 과다 연접 개소</a:t>
            </a:r>
            <a:endParaRPr lang="en-US" altLang="ko-KR" sz="16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가옥 </a:t>
            </a:r>
            <a:r>
              <a:rPr lang="ko-KR" altLang="en-US" sz="1600" dirty="0" err="1" smtClean="0"/>
              <a:t>인입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접속점</a:t>
            </a:r>
            <a:r>
              <a:rPr lang="ko-KR" altLang="en-US" sz="1600" dirty="0" smtClean="0"/>
              <a:t> 위치가 낮은 </a:t>
            </a:r>
            <a:r>
              <a:rPr lang="ko-KR" altLang="en-US" sz="1600" dirty="0" err="1" smtClean="0"/>
              <a:t>지상고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미달개소</a:t>
            </a:r>
            <a:endParaRPr lang="en-US" altLang="ko-KR" sz="16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인입선</a:t>
            </a:r>
            <a:r>
              <a:rPr lang="ko-KR" altLang="en-US" sz="1600" dirty="0" smtClean="0"/>
              <a:t> 시공에 따른 건축물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도로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보도 훼손 우려 개소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308138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맑은 고딕" panose="020B0503020000020004" pitchFamily="50" charset="-127"/>
              </a:rPr>
              <a:t>무도장 및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칼라형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강관전주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306286"/>
            <a:ext cx="10515600" cy="48738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>
                <a:latin typeface="맑은 고딕" panose="020B0503020000020004" pitchFamily="50" charset="-127"/>
              </a:rPr>
              <a:t>사용목적</a:t>
            </a:r>
            <a:endParaRPr lang="en-US" altLang="ko-KR" sz="1800" dirty="0" smtClean="0">
              <a:latin typeface="맑은 고딕" panose="020B0503020000020004" pitchFamily="50" charset="-127"/>
            </a:endParaRP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>
                <a:latin typeface="맑은 고딕" panose="020B0503020000020004" pitchFamily="50" charset="-127"/>
              </a:rPr>
              <a:t>환경친화형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1600" dirty="0" err="1" smtClean="0">
                <a:latin typeface="맑은 고딕" panose="020B0503020000020004" pitchFamily="50" charset="-127"/>
              </a:rPr>
              <a:t>배전설비</a:t>
            </a:r>
            <a:r>
              <a:rPr lang="ko-KR" altLang="en-US" sz="1600" dirty="0" smtClean="0">
                <a:latin typeface="맑은 고딕" panose="020B0503020000020004" pitchFamily="50" charset="-127"/>
              </a:rPr>
              <a:t> 구축 및 전력 설비 미관 개선</a:t>
            </a:r>
            <a:endParaRPr lang="en-US" altLang="ko-KR" sz="1600" dirty="0" smtClean="0">
              <a:latin typeface="맑은 고딕" panose="020B0503020000020004" pitchFamily="50" charset="-127"/>
            </a:endParaRPr>
          </a:p>
          <a:p>
            <a:pPr marL="457200" lvl="1" indent="0">
              <a:buNone/>
            </a:pPr>
            <a:endParaRPr lang="en-US" altLang="ko-KR" sz="1200" dirty="0">
              <a:latin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장점</a:t>
            </a:r>
            <a:endParaRPr lang="en-US" altLang="ko-KR" sz="18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내후성강</a:t>
            </a:r>
            <a:r>
              <a:rPr lang="ko-KR" altLang="en-US" sz="1600" dirty="0" smtClean="0"/>
              <a:t> 사용으로 </a:t>
            </a:r>
            <a:r>
              <a:rPr lang="ko-KR" altLang="en-US" sz="1600" dirty="0" err="1" smtClean="0"/>
              <a:t>내식성우수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일반강에</a:t>
            </a:r>
            <a:r>
              <a:rPr lang="ko-KR" altLang="en-US" sz="1600" dirty="0" smtClean="0"/>
              <a:t> 비하여 </a:t>
            </a:r>
            <a:r>
              <a:rPr lang="en-US" altLang="ko-KR" sz="1600" dirty="0" smtClean="0"/>
              <a:t>4~8</a:t>
            </a:r>
            <a:r>
              <a:rPr lang="ko-KR" altLang="en-US" sz="1600" dirty="0" smtClean="0"/>
              <a:t>배 우수</a:t>
            </a:r>
            <a:r>
              <a:rPr lang="en-US" altLang="ko-KR" sz="1600" dirty="0" smtClean="0"/>
              <a:t>)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경량성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(CP</a:t>
            </a:r>
            <a:r>
              <a:rPr lang="ko-KR" altLang="en-US" sz="1600" dirty="0" smtClean="0"/>
              <a:t>주 대비 </a:t>
            </a:r>
            <a:r>
              <a:rPr lang="en-US" altLang="ko-KR" sz="1600" dirty="0" smtClean="0"/>
              <a:t>30%, </a:t>
            </a:r>
            <a:r>
              <a:rPr lang="ko-KR" altLang="en-US" sz="1600" dirty="0" err="1" smtClean="0"/>
              <a:t>일반강관주</a:t>
            </a:r>
            <a:r>
              <a:rPr lang="ko-KR" altLang="en-US" sz="1600" dirty="0" smtClean="0"/>
              <a:t> 대비 </a:t>
            </a:r>
            <a:r>
              <a:rPr lang="en-US" altLang="ko-KR" sz="1600" dirty="0" smtClean="0"/>
              <a:t>50% </a:t>
            </a:r>
            <a:r>
              <a:rPr lang="ko-KR" altLang="en-US" sz="1600" dirty="0" smtClean="0"/>
              <a:t>정도 경량화</a:t>
            </a:r>
            <a:r>
              <a:rPr lang="en-US" altLang="ko-KR" sz="1600" dirty="0" smtClean="0"/>
              <a:t>)</a:t>
            </a:r>
          </a:p>
          <a:p>
            <a:pPr marL="457200" lvl="1" indent="0">
              <a:buNone/>
            </a:pPr>
            <a:endParaRPr lang="en-US" altLang="ko-KR" sz="1200" dirty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사용장소</a:t>
            </a:r>
            <a:endParaRPr lang="en-US" altLang="ko-KR" sz="18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자연공원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관광지 등 주변경관과 조화가 요구되는 장소</a:t>
            </a:r>
            <a:endParaRPr lang="en-US" altLang="ko-KR" sz="1600" dirty="0" smtClean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도시미관 개선을 위하여 </a:t>
            </a:r>
            <a:r>
              <a:rPr lang="ko-KR" altLang="en-US" sz="1600" dirty="0" err="1" smtClean="0"/>
              <a:t>주위배경과</a:t>
            </a:r>
            <a:r>
              <a:rPr lang="ko-KR" altLang="en-US" sz="1600" dirty="0" smtClean="0"/>
              <a:t> 조화가 필요한 장소</a:t>
            </a:r>
            <a:endParaRPr lang="en-US" altLang="ko-KR" sz="1600" dirty="0" smtClean="0"/>
          </a:p>
          <a:p>
            <a:pPr marL="457200" lvl="1" indent="0">
              <a:buNone/>
            </a:pPr>
            <a:endParaRPr lang="en-US" altLang="ko-KR" sz="12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규격</a:t>
            </a:r>
            <a:endParaRPr lang="en-US" altLang="ko-KR" sz="1800" dirty="0"/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전주길이</a:t>
            </a:r>
            <a:r>
              <a:rPr lang="en-US" altLang="ko-KR" sz="1600" dirty="0" smtClean="0"/>
              <a:t>: 10, 12, 14, 16, 18, 20m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전주색깔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무도장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녹안정화</a:t>
            </a:r>
            <a:r>
              <a:rPr lang="ko-KR" altLang="en-US" sz="1600" dirty="0" smtClean="0"/>
              <a:t> 암갈색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진녹색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연회색</a:t>
            </a:r>
            <a:endParaRPr lang="en-US" altLang="ko-KR" sz="1600" dirty="0"/>
          </a:p>
          <a:p>
            <a:pPr lvl="1">
              <a:buFont typeface="Calibri" panose="020F0502020204030204" pitchFamily="34" charset="0"/>
              <a:buChar char="–"/>
            </a:pPr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213716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맑은 고딕" panose="020B0503020000020004" pitchFamily="50" charset="-127"/>
              </a:rPr>
              <a:t>칼라</a:t>
            </a:r>
            <a:r>
              <a:rPr lang="en-US" altLang="ko-KR" sz="2800" dirty="0" smtClean="0">
                <a:latin typeface="맑은 고딕" panose="020B0503020000020004" pitchFamily="50" charset="-127"/>
              </a:rPr>
              <a:t>(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내후성강</a:t>
            </a:r>
            <a:r>
              <a:rPr lang="en-US" altLang="ko-KR" sz="2800" dirty="0" smtClean="0">
                <a:latin typeface="맑은 고딕" panose="020B0503020000020004" pitchFamily="50" charset="-127"/>
              </a:rPr>
              <a:t>)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강관전주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사용예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144"/>
          <a:stretch/>
        </p:blipFill>
        <p:spPr>
          <a:xfrm>
            <a:off x="740351" y="1276349"/>
            <a:ext cx="5232433" cy="538162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85900" y="1091683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SP18M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76675" y="1091683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SP20M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/>
          </p:nvPr>
        </p:nvGraphicFramePr>
        <p:xfrm>
          <a:off x="6391275" y="3142957"/>
          <a:ext cx="5131392" cy="1648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2848">
                  <a:extLst>
                    <a:ext uri="{9D8B030D-6E8A-4147-A177-3AD203B41FA5}">
                      <a16:colId xmlns:a16="http://schemas.microsoft.com/office/drawing/2014/main" val="2499648889"/>
                    </a:ext>
                  </a:extLst>
                </a:gridCol>
                <a:gridCol w="1282848">
                  <a:extLst>
                    <a:ext uri="{9D8B030D-6E8A-4147-A177-3AD203B41FA5}">
                      <a16:colId xmlns:a16="http://schemas.microsoft.com/office/drawing/2014/main" val="2503829441"/>
                    </a:ext>
                  </a:extLst>
                </a:gridCol>
                <a:gridCol w="1282848">
                  <a:extLst>
                    <a:ext uri="{9D8B030D-6E8A-4147-A177-3AD203B41FA5}">
                      <a16:colId xmlns:a16="http://schemas.microsoft.com/office/drawing/2014/main" val="727589132"/>
                    </a:ext>
                  </a:extLst>
                </a:gridCol>
                <a:gridCol w="1282848">
                  <a:extLst>
                    <a:ext uri="{9D8B030D-6E8A-4147-A177-3AD203B41FA5}">
                      <a16:colId xmlns:a16="http://schemas.microsoft.com/office/drawing/2014/main" val="3367915587"/>
                    </a:ext>
                  </a:extLst>
                </a:gridCol>
              </a:tblGrid>
              <a:tr h="5690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전주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길이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설계하중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(kg)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0884"/>
                  </a:ext>
                </a:extLst>
              </a:tr>
              <a:tr h="50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18m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직선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</a:p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내장주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981501"/>
                  </a:ext>
                </a:extLst>
              </a:tr>
              <a:tr h="50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20m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1800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833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06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95821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곡선형 </a:t>
            </a:r>
            <a:r>
              <a:rPr lang="ko-KR" altLang="en-US" sz="2800" dirty="0" err="1" smtClean="0"/>
              <a:t>강관전주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478844"/>
            <a:ext cx="10515600" cy="470129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사용목적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pPr lvl="1">
              <a:buFont typeface="Calibri" panose="020F0502020204030204" pitchFamily="34" charset="0"/>
              <a:buChar char="–"/>
            </a:pPr>
            <a:r>
              <a:rPr lang="ko-KR" altLang="en-US" sz="1400" dirty="0" smtClean="0">
                <a:latin typeface="맑은 고딕" panose="020B0503020000020004" pitchFamily="50" charset="-127"/>
              </a:rPr>
              <a:t>안전사고 예방 및 환경친화적 </a:t>
            </a:r>
            <a:r>
              <a:rPr lang="ko-KR" altLang="en-US" sz="1400" dirty="0" err="1" smtClean="0">
                <a:latin typeface="맑은 고딕" panose="020B0503020000020004" pitchFamily="50" charset="-127"/>
              </a:rPr>
              <a:t>설비구축</a:t>
            </a:r>
            <a:endParaRPr lang="en-US" altLang="ko-KR" sz="1400" dirty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/>
              <a:t>사용장소</a:t>
            </a:r>
            <a:endParaRPr lang="en-US" altLang="ko-KR" sz="1800" dirty="0"/>
          </a:p>
          <a:p>
            <a:pPr lvl="1">
              <a:buFont typeface="+mj-lt"/>
              <a:buAutoNum type="arabicParenR"/>
            </a:pPr>
            <a:r>
              <a:rPr lang="ko-KR" altLang="en-US" sz="1600" dirty="0" err="1" smtClean="0"/>
              <a:t>상부곡선형</a:t>
            </a:r>
            <a:endParaRPr lang="en-US" altLang="ko-KR" sz="1600" dirty="0" smtClean="0"/>
          </a:p>
          <a:p>
            <a:pPr marL="900000" lvl="1">
              <a:buFont typeface="Calibri" panose="020F0502020204030204" pitchFamily="34" charset="0"/>
              <a:buChar char="–"/>
            </a:pPr>
            <a:r>
              <a:rPr lang="ko-KR" altLang="en-US" sz="1300" dirty="0" smtClean="0"/>
              <a:t>건물과의 </a:t>
            </a:r>
            <a:r>
              <a:rPr lang="ko-KR" altLang="en-US" sz="1300" dirty="0" err="1" smtClean="0"/>
              <a:t>이격거리</a:t>
            </a:r>
            <a:r>
              <a:rPr lang="ko-KR" altLang="en-US" sz="1300" dirty="0" smtClean="0"/>
              <a:t> 확보가 필요한 개소</a:t>
            </a:r>
            <a:endParaRPr lang="en-US" altLang="ko-KR" sz="1300" dirty="0" smtClean="0"/>
          </a:p>
          <a:p>
            <a:pPr marL="900000" lvl="1">
              <a:buFont typeface="Calibri" panose="020F0502020204030204" pitchFamily="34" charset="0"/>
              <a:buChar char="–"/>
            </a:pPr>
            <a:r>
              <a:rPr lang="ko-KR" altLang="en-US" sz="1300" dirty="0" smtClean="0"/>
              <a:t>상가밀집지역 간판</a:t>
            </a:r>
            <a:r>
              <a:rPr lang="en-US" altLang="ko-KR" sz="1300" dirty="0" smtClean="0"/>
              <a:t>, </a:t>
            </a:r>
            <a:r>
              <a:rPr lang="ko-KR" altLang="en-US" sz="1300" dirty="0" smtClean="0"/>
              <a:t>도로변 </a:t>
            </a:r>
            <a:r>
              <a:rPr lang="ko-KR" altLang="en-US" sz="1300" dirty="0" err="1" smtClean="0"/>
              <a:t>수목접촉</a:t>
            </a:r>
            <a:r>
              <a:rPr lang="ko-KR" altLang="en-US" sz="1300" dirty="0" smtClean="0"/>
              <a:t> 등 장애물과의 접촉 </a:t>
            </a:r>
            <a:r>
              <a:rPr lang="ko-KR" altLang="en-US" sz="1300" dirty="0" err="1" smtClean="0"/>
              <a:t>우려개소</a:t>
            </a:r>
            <a:endParaRPr lang="en-US" altLang="ko-KR" sz="1300" dirty="0" smtClean="0"/>
          </a:p>
          <a:p>
            <a:pPr marL="671400" lvl="1" indent="0">
              <a:buNone/>
            </a:pPr>
            <a:endParaRPr lang="en-US" altLang="ko-KR" sz="1200" dirty="0" smtClean="0"/>
          </a:p>
          <a:p>
            <a:pPr lvl="1">
              <a:buFont typeface="+mj-lt"/>
              <a:buAutoNum type="arabicParenR" startAt="2"/>
            </a:pPr>
            <a:r>
              <a:rPr lang="ko-KR" altLang="en-US" sz="1600" dirty="0" err="1" smtClean="0"/>
              <a:t>하부곡선형</a:t>
            </a:r>
            <a:endParaRPr lang="en-US" altLang="ko-KR" sz="1600" dirty="0" smtClean="0"/>
          </a:p>
          <a:p>
            <a:pPr marL="900000" lvl="1">
              <a:buFont typeface="Calibri" panose="020F0502020204030204" pitchFamily="34" charset="0"/>
              <a:buChar char="–"/>
            </a:pPr>
            <a:r>
              <a:rPr lang="ko-KR" altLang="en-US" sz="1300" dirty="0" smtClean="0"/>
              <a:t>전주 </a:t>
            </a:r>
            <a:r>
              <a:rPr lang="ko-KR" altLang="en-US" sz="1300" dirty="0" err="1" smtClean="0"/>
              <a:t>건주위치</a:t>
            </a:r>
            <a:r>
              <a:rPr lang="ko-KR" altLang="en-US" sz="1300" dirty="0" smtClean="0"/>
              <a:t> 지하에 </a:t>
            </a:r>
            <a:r>
              <a:rPr lang="ko-KR" altLang="en-US" sz="1300" dirty="0" err="1" smtClean="0"/>
              <a:t>매설물이</a:t>
            </a:r>
            <a:r>
              <a:rPr lang="ko-KR" altLang="en-US" sz="1300" dirty="0" smtClean="0"/>
              <a:t> 있는 개소</a:t>
            </a:r>
            <a:endParaRPr lang="en-US" altLang="ko-KR" sz="1300" dirty="0" smtClean="0"/>
          </a:p>
          <a:p>
            <a:pPr marL="900000" lvl="1">
              <a:buFont typeface="Calibri" panose="020F0502020204030204" pitchFamily="34" charset="0"/>
              <a:buChar char="–"/>
            </a:pPr>
            <a:r>
              <a:rPr lang="ko-KR" altLang="en-US" sz="1300" dirty="0" err="1" smtClean="0"/>
              <a:t>경사개소</a:t>
            </a:r>
            <a:r>
              <a:rPr lang="ko-KR" altLang="en-US" sz="1300" dirty="0" smtClean="0"/>
              <a:t> 및 </a:t>
            </a:r>
            <a:r>
              <a:rPr lang="ko-KR" altLang="en-US" sz="1300" dirty="0" err="1" smtClean="0"/>
              <a:t>하천변등</a:t>
            </a:r>
            <a:r>
              <a:rPr lang="ko-KR" altLang="en-US" sz="1300" dirty="0" smtClean="0"/>
              <a:t> </a:t>
            </a:r>
            <a:r>
              <a:rPr lang="ko-KR" altLang="en-US" sz="1300" dirty="0" err="1" smtClean="0"/>
              <a:t>전주건주</a:t>
            </a:r>
            <a:r>
              <a:rPr lang="ko-KR" altLang="en-US" sz="1300" dirty="0" smtClean="0"/>
              <a:t> 확보가 어려운 장소</a:t>
            </a:r>
            <a:endParaRPr lang="en-US" altLang="ko-KR" sz="1300" dirty="0"/>
          </a:p>
          <a:p>
            <a:pPr lvl="1">
              <a:buFont typeface="Calibri" panose="020F0502020204030204" pitchFamily="34" charset="0"/>
              <a:buChar char="–"/>
            </a:pP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5466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>
                <a:latin typeface="맑은 고딕" panose="020B0503020000020004" pitchFamily="50" charset="-127"/>
              </a:rPr>
              <a:t>내후성강의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특징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306286"/>
            <a:ext cx="10515600" cy="4873851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내후성강이란 대기환경에서 </a:t>
            </a:r>
            <a:r>
              <a:rPr lang="ko-KR" altLang="en-US" sz="1600" dirty="0" err="1" smtClean="0"/>
              <a:t>녹발생이</a:t>
            </a:r>
            <a:r>
              <a:rPr lang="ko-KR" altLang="en-US" sz="1600" dirty="0" smtClean="0"/>
              <a:t> 적은 강을 말하며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부식 저항성을 </a:t>
            </a:r>
            <a:r>
              <a:rPr lang="ko-KR" altLang="en-US" sz="1600" dirty="0" err="1" smtClean="0"/>
              <a:t>높이기위해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일반강에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Cu, Cr, P </a:t>
            </a:r>
            <a:r>
              <a:rPr lang="ko-KR" altLang="en-US" sz="1600" dirty="0" smtClean="0"/>
              <a:t>등의 원소를 첨가한 </a:t>
            </a:r>
            <a:r>
              <a:rPr lang="ko-KR" altLang="en-US" sz="1600" dirty="0" err="1" smtClean="0"/>
              <a:t>저합금강이다</a:t>
            </a:r>
            <a:r>
              <a:rPr lang="en-US" altLang="ko-KR" sz="1600" dirty="0" smtClean="0"/>
              <a:t>.</a:t>
            </a:r>
          </a:p>
          <a:p>
            <a:pPr>
              <a:buFont typeface="Calibri" panose="020F0502020204030204" pitchFamily="34" charset="0"/>
              <a:buChar char="–"/>
            </a:pPr>
            <a:endParaRPr lang="en-US" altLang="ko-KR" sz="1600" dirty="0"/>
          </a:p>
          <a:p>
            <a:pPr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대기에 노출되면 초기에는 </a:t>
            </a:r>
            <a:r>
              <a:rPr lang="ko-KR" altLang="en-US" sz="1600" dirty="0" err="1" smtClean="0"/>
              <a:t>일반강과</a:t>
            </a:r>
            <a:r>
              <a:rPr lang="ko-KR" altLang="en-US" sz="1600" dirty="0" smtClean="0"/>
              <a:t> 유사하게 녹이 발생되지만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기간이 경과함에 따라 그 녹의 일부가 서서히 </a:t>
            </a:r>
            <a:r>
              <a:rPr lang="ko-KR" altLang="en-US" sz="1600" dirty="0" err="1" smtClean="0"/>
              <a:t>모재에</a:t>
            </a:r>
            <a:r>
              <a:rPr lang="ko-KR" altLang="en-US" sz="1600" dirty="0" smtClean="0"/>
              <a:t> 밀착하여 </a:t>
            </a:r>
            <a:r>
              <a:rPr lang="ko-KR" altLang="en-US" sz="1600" dirty="0" err="1" smtClean="0"/>
              <a:t>안정녹을</a:t>
            </a:r>
            <a:r>
              <a:rPr lang="ko-KR" altLang="en-US" sz="1600" dirty="0" smtClean="0"/>
              <a:t> 형성하고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이 </a:t>
            </a:r>
            <a:r>
              <a:rPr lang="ko-KR" altLang="en-US" sz="1600" dirty="0" err="1" smtClean="0"/>
              <a:t>안정녹층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보호산화피막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이 외부 환경에 대한 보호막이 되어 더 이상의 </a:t>
            </a:r>
            <a:r>
              <a:rPr lang="ko-KR" altLang="en-US" sz="1600" dirty="0" err="1" smtClean="0"/>
              <a:t>부식진행을</a:t>
            </a:r>
            <a:r>
              <a:rPr lang="ko-KR" altLang="en-US" sz="1600" dirty="0" smtClean="0"/>
              <a:t> 억제한다</a:t>
            </a:r>
            <a:r>
              <a:rPr lang="en-US" altLang="ko-KR" sz="1600" dirty="0" smtClean="0"/>
              <a:t>.</a:t>
            </a:r>
          </a:p>
          <a:p>
            <a:pPr>
              <a:buFont typeface="Calibri" panose="020F0502020204030204" pitchFamily="34" charset="0"/>
              <a:buChar char="–"/>
            </a:pPr>
            <a:endParaRPr lang="en-US" altLang="ko-KR" sz="1600" dirty="0"/>
          </a:p>
          <a:p>
            <a:pPr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내후성강의</a:t>
            </a:r>
            <a:r>
              <a:rPr lang="en-US" altLang="ko-KR" sz="1600" dirty="0" smtClean="0"/>
              <a:t> </a:t>
            </a:r>
            <a:r>
              <a:rPr lang="ko-KR" altLang="en-US" sz="1600" dirty="0" err="1" smtClean="0"/>
              <a:t>내식성은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일반강에</a:t>
            </a:r>
            <a:r>
              <a:rPr lang="ko-KR" altLang="en-US" sz="1600" dirty="0" smtClean="0"/>
              <a:t> 비해 </a:t>
            </a:r>
            <a:r>
              <a:rPr lang="en-US" altLang="ko-KR" sz="1600" dirty="0" smtClean="0"/>
              <a:t>8</a:t>
            </a:r>
            <a:r>
              <a:rPr lang="ko-KR" altLang="en-US" sz="1600" dirty="0" smtClean="0"/>
              <a:t>배 정도 우수하다</a:t>
            </a:r>
            <a:r>
              <a:rPr lang="en-US" altLang="ko-KR" sz="1600" dirty="0" smtClean="0"/>
              <a:t>.</a:t>
            </a:r>
          </a:p>
          <a:p>
            <a:pPr>
              <a:buFont typeface="Calibri" panose="020F0502020204030204" pitchFamily="34" charset="0"/>
              <a:buChar char="–"/>
            </a:pPr>
            <a:endParaRPr lang="en-US" altLang="ko-KR" sz="1600" dirty="0"/>
          </a:p>
          <a:p>
            <a:pPr>
              <a:buFont typeface="Calibri" panose="020F0502020204030204" pitchFamily="34" charset="0"/>
              <a:buChar char="–"/>
            </a:pPr>
            <a:r>
              <a:rPr lang="ko-KR" altLang="en-US" sz="1600" dirty="0" smtClean="0"/>
              <a:t>또한 </a:t>
            </a:r>
            <a:r>
              <a:rPr lang="ko-KR" altLang="en-US" sz="1600" dirty="0" err="1" smtClean="0"/>
              <a:t>녹안정화</a:t>
            </a:r>
            <a:r>
              <a:rPr lang="ko-KR" altLang="en-US" sz="1600" dirty="0" smtClean="0"/>
              <a:t> 코팅을 통해 미관을 </a:t>
            </a:r>
            <a:r>
              <a:rPr lang="ko-KR" altLang="en-US" sz="1600" dirty="0" err="1" smtClean="0"/>
              <a:t>개선시킬수</a:t>
            </a:r>
            <a:r>
              <a:rPr lang="ko-KR" altLang="en-US" sz="1600" dirty="0" smtClean="0"/>
              <a:t> 있으며</a:t>
            </a:r>
            <a:r>
              <a:rPr lang="en-US" altLang="ko-KR" sz="1600" dirty="0" smtClean="0"/>
              <a:t>, 1</a:t>
            </a:r>
            <a:r>
              <a:rPr lang="ko-KR" altLang="en-US" sz="1600" dirty="0" smtClean="0"/>
              <a:t>회 도장으로 반영구적인 수명을 유지할 수 있다</a:t>
            </a:r>
            <a:r>
              <a:rPr lang="en-US" altLang="ko-KR" sz="1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618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>
                <a:latin typeface="맑은 고딕" panose="020B0503020000020004" pitchFamily="50" charset="-127"/>
              </a:rPr>
              <a:t>내후성강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안정녹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진행단계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727005"/>
          <a:ext cx="10515600" cy="35474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5039">
                  <a:extLst>
                    <a:ext uri="{9D8B030D-6E8A-4147-A177-3AD203B41FA5}">
                      <a16:colId xmlns:a16="http://schemas.microsoft.com/office/drawing/2014/main" val="302036352"/>
                    </a:ext>
                  </a:extLst>
                </a:gridCol>
                <a:gridCol w="8120561">
                  <a:extLst>
                    <a:ext uri="{9D8B030D-6E8A-4147-A177-3AD203B41FA5}">
                      <a16:colId xmlns:a16="http://schemas.microsoft.com/office/drawing/2014/main" val="3187722741"/>
                    </a:ext>
                  </a:extLst>
                </a:gridCol>
              </a:tblGrid>
              <a:tr h="1131887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Font typeface="+mj-ea"/>
                        <a:buAutoNum type="circleNumDbPlain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대기노출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초기단계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(1~2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년 경과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  <a:p>
                      <a:pPr marL="0" indent="0" latinLnBrk="1">
                        <a:buFont typeface="+mj-ea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;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일반강과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동일하게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부식진행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색상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회색 → 오렌지색</a:t>
                      </a:r>
                      <a:endParaRPr lang="en-US" altLang="ko-KR" sz="1600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표면조직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문질러서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녹가루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발생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394107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Font typeface="+mj-ea"/>
                        <a:buAutoNum type="circleNumDbPlain" startAt="2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안정녹형성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초기단계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(3~4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년 경과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  <a:p>
                      <a:pPr marL="0" indent="0" latinLnBrk="1">
                        <a:buFont typeface="Calibri" panose="020F0502020204030204" pitchFamily="34" charset="0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;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부식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산화층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내부에서 크롬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구리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니켈 등의 작용으로 치밀한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안정산화층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형성 시작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색상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적색 → 엷은 갈색</a:t>
                      </a:r>
                      <a:endParaRPr lang="en-US" altLang="ko-KR" sz="1600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표면조직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문질러도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녹가루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소량 발생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80780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Font typeface="+mj-ea"/>
                        <a:buAutoNum type="circleNumDbPlain" startAt="3"/>
                      </a:pP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안정녹형성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완료단계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(5~10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년 경과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  <a:p>
                      <a:pPr marL="0" indent="0" latinLnBrk="1">
                        <a:buFont typeface="+mj-ea"/>
                        <a:buNone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       ;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크롬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구리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니켈 등의 영향으로 치밀하고 안정된 암갈색의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산화피막층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형성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그 후 부           식 진행 거의 없음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색상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엷은 갈색 → 짙은 갈색</a:t>
                      </a:r>
                      <a:endParaRPr lang="en-US" altLang="ko-KR" sz="1600" baseline="0" dirty="0" smtClean="0">
                        <a:ea typeface="맑은 고딕" panose="020B0503020000020004" pitchFamily="50" charset="-127"/>
                      </a:endParaRPr>
                    </a:p>
                    <a:p>
                      <a:pPr marL="285750" indent="-285750" latinLnBrk="1">
                        <a:buFont typeface="Calibri" panose="020F0502020204030204" pitchFamily="34" charset="0"/>
                        <a:buChar char="–"/>
                      </a:pP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표면조직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단단히 부착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aseline="0" dirty="0" err="1" smtClean="0">
                          <a:ea typeface="맑은 고딕" panose="020B0503020000020004" pitchFamily="50" charset="-127"/>
                        </a:rPr>
                        <a:t>녹가루</a:t>
                      </a:r>
                      <a:r>
                        <a:rPr lang="ko-KR" altLang="en-US" sz="1600" baseline="0" dirty="0" smtClean="0">
                          <a:ea typeface="맑은 고딕" panose="020B0503020000020004" pitchFamily="50" charset="-127"/>
                        </a:rPr>
                        <a:t> 없음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007454"/>
                  </a:ext>
                </a:extLst>
              </a:tr>
            </a:tbl>
          </a:graphicData>
        </a:graphic>
      </p:graphicFrame>
      <p:pic>
        <p:nvPicPr>
          <p:cNvPr id="5" name="그림 4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47" y="1869321"/>
            <a:ext cx="1798353" cy="864000"/>
          </a:xfrm>
          <a:prstGeom prst="rect">
            <a:avLst/>
          </a:prstGeom>
        </p:spPr>
      </p:pic>
      <p:pic>
        <p:nvPicPr>
          <p:cNvPr id="6" name="그림 5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700" y="2965849"/>
            <a:ext cx="1800000" cy="864000"/>
          </a:xfrm>
          <a:prstGeom prst="rect">
            <a:avLst/>
          </a:prstGeom>
        </p:spPr>
      </p:pic>
      <p:pic>
        <p:nvPicPr>
          <p:cNvPr id="7" name="그림 6"/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00" y="4100042"/>
            <a:ext cx="1800000" cy="8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0560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맑은 고딕" panose="020B0503020000020004" pitchFamily="50" charset="-127"/>
              </a:rPr>
              <a:t>칼라</a:t>
            </a:r>
            <a:r>
              <a:rPr lang="en-US" altLang="ko-KR" sz="2800" dirty="0" smtClean="0">
                <a:latin typeface="맑은 고딕" panose="020B0503020000020004" pitchFamily="50" charset="-127"/>
              </a:rPr>
              <a:t>(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내후성강</a:t>
            </a:r>
            <a:r>
              <a:rPr lang="en-US" altLang="ko-KR" sz="2800" dirty="0" smtClean="0">
                <a:latin typeface="맑은 고딕" panose="020B0503020000020004" pitchFamily="50" charset="-127"/>
              </a:rPr>
              <a:t>)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강관전주</a:t>
            </a:r>
            <a:r>
              <a:rPr lang="ko-KR" altLang="en-US" sz="28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800" dirty="0" err="1" smtClean="0">
                <a:latin typeface="맑은 고딕" panose="020B0503020000020004" pitchFamily="50" charset="-127"/>
              </a:rPr>
              <a:t>사용예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538695"/>
          <a:ext cx="10515600" cy="43744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83575851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88152901"/>
                    </a:ext>
                  </a:extLst>
                </a:gridCol>
              </a:tblGrid>
              <a:tr h="388886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988358"/>
                  </a:ext>
                </a:extLst>
              </a:tr>
              <a:tr h="4855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무도장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85282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302" y="1711905"/>
            <a:ext cx="3263400" cy="348681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685" t="1014" b="1"/>
          <a:stretch/>
        </p:blipFill>
        <p:spPr>
          <a:xfrm>
            <a:off x="7115752" y="1748245"/>
            <a:ext cx="3333750" cy="354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3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165735"/>
            <a:ext cx="10515600" cy="6343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배전선로 </a:t>
            </a:r>
            <a:r>
              <a:rPr lang="ko-KR" altLang="en-US" sz="2800" dirty="0" err="1" smtClean="0"/>
              <a:t>운전용량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901700"/>
            <a:ext cx="10515600" cy="485933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회선당 </a:t>
            </a:r>
            <a:r>
              <a:rPr lang="ko-KR" altLang="en-US" sz="1800" dirty="0" err="1" smtClean="0"/>
              <a:t>운전용량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산출기준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일반선로</a:t>
            </a:r>
            <a:r>
              <a:rPr lang="en-US" altLang="ko-KR" sz="1600" dirty="0" smtClean="0"/>
              <a:t>: ACSR-OC 160sq </a:t>
            </a:r>
            <a:r>
              <a:rPr lang="ko-KR" altLang="en-US" sz="1600" dirty="0" smtClean="0"/>
              <a:t>및 </a:t>
            </a:r>
            <a:r>
              <a:rPr lang="en-US" altLang="ko-KR" sz="1600" dirty="0" smtClean="0"/>
              <a:t>CNCV 325sq </a:t>
            </a:r>
            <a:r>
              <a:rPr lang="ko-KR" altLang="en-US" sz="1600" dirty="0" smtClean="0"/>
              <a:t>기준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분할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연계 적용</a:t>
            </a:r>
            <a:endParaRPr lang="en-US" altLang="ko-KR" sz="16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대용량선로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ACSR-OC </a:t>
            </a:r>
            <a:r>
              <a:rPr lang="en-US" altLang="ko-KR" sz="1600" dirty="0" smtClean="0"/>
              <a:t>240sq,</a:t>
            </a:r>
            <a:r>
              <a:rPr lang="ko-KR" altLang="en-US" sz="1600" dirty="0" smtClean="0"/>
              <a:t> </a:t>
            </a:r>
            <a:r>
              <a:rPr lang="en-US" altLang="ko-KR" sz="1600" dirty="0"/>
              <a:t>CNCV 325sq 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전력구</a:t>
            </a:r>
            <a:r>
              <a:rPr lang="ko-KR" altLang="en-US" sz="1600" dirty="0" smtClean="0"/>
              <a:t> 구간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및</a:t>
            </a:r>
            <a:r>
              <a:rPr lang="en-US" altLang="ko-KR" sz="1200" dirty="0"/>
              <a:t> </a:t>
            </a:r>
            <a:r>
              <a:rPr lang="en-US" altLang="ko-KR" sz="1600" dirty="0" smtClean="0"/>
              <a:t>CNCV 600sq(</a:t>
            </a:r>
            <a:r>
              <a:rPr lang="ko-KR" altLang="en-US" sz="1600" dirty="0" err="1" smtClean="0"/>
              <a:t>관로</a:t>
            </a:r>
            <a:r>
              <a:rPr lang="ko-KR" altLang="en-US" sz="1600" dirty="0" smtClean="0"/>
              <a:t> 구간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기준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분할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연계 적용</a:t>
            </a:r>
            <a:endParaRPr lang="en-US" altLang="ko-KR" sz="16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운전용량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평상시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비상시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운용 최대용량으로 </a:t>
            </a:r>
            <a:r>
              <a:rPr lang="en-US" altLang="ko-KR" sz="1600" dirty="0" smtClean="0"/>
              <a:t>M.tr(</a:t>
            </a:r>
            <a:r>
              <a:rPr lang="ko-KR" altLang="en-US" sz="1600" dirty="0" err="1" smtClean="0"/>
              <a:t>주변압기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용량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전선 </a:t>
            </a:r>
            <a:r>
              <a:rPr lang="ko-KR" altLang="en-US" sz="1600" dirty="0" err="1" smtClean="0"/>
              <a:t>열적</a:t>
            </a:r>
            <a:r>
              <a:rPr lang="ko-KR" altLang="en-US" sz="1600" dirty="0" smtClean="0"/>
              <a:t> 허용</a:t>
            </a:r>
            <a:endParaRPr lang="en-US" altLang="ko-KR" sz="1600" dirty="0" smtClean="0"/>
          </a:p>
          <a:p>
            <a:pPr marL="239400" indent="0">
              <a:buNone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</a:t>
            </a:r>
            <a:r>
              <a:rPr lang="ko-KR" altLang="en-US" sz="1600" dirty="0" smtClean="0"/>
              <a:t>전류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선로 전압강하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비상시 부하전환능력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선로 분할 연계 등 고려</a:t>
            </a:r>
            <a:endParaRPr lang="en-US" altLang="ko-KR" sz="1600" dirty="0" smtClean="0"/>
          </a:p>
          <a:p>
            <a:pPr marL="525150" indent="-285750">
              <a:buFont typeface="Calibri" panose="020F0502020204030204" pitchFamily="34" charset="0"/>
              <a:buChar char="–"/>
            </a:pPr>
            <a:r>
              <a:rPr lang="ko-KR" altLang="en-US" sz="1600" dirty="0" err="1" smtClean="0"/>
              <a:t>기준최대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간선긍장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선로 전체에 </a:t>
            </a:r>
            <a:r>
              <a:rPr lang="ko-KR" altLang="en-US" sz="1600" dirty="0" err="1" smtClean="0"/>
              <a:t>기준용량의</a:t>
            </a:r>
            <a:r>
              <a:rPr lang="ko-KR" altLang="en-US" sz="1600" dirty="0" smtClean="0"/>
              <a:t> 최대 부하가 걸려 있음</a:t>
            </a:r>
            <a:endParaRPr lang="en-US" altLang="ko-KR" sz="1600" dirty="0" smtClean="0"/>
          </a:p>
          <a:p>
            <a:pPr marL="68400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/>
              <a:t>변전소 </a:t>
            </a:r>
            <a:r>
              <a:rPr lang="en-US" altLang="ko-KR" sz="1600" dirty="0" smtClean="0"/>
              <a:t>~ </a:t>
            </a:r>
            <a:r>
              <a:rPr lang="ko-KR" altLang="en-US" sz="1600" dirty="0" smtClean="0"/>
              <a:t>전 </a:t>
            </a:r>
            <a:r>
              <a:rPr lang="ko-KR" altLang="en-US" sz="1600" dirty="0" err="1" smtClean="0"/>
              <a:t>긍장의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½ </a:t>
            </a:r>
            <a:r>
              <a:rPr lang="ko-KR" altLang="en-US" sz="1600" dirty="0" smtClean="0"/>
              <a:t>지점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⅔ 부하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말단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⅓ 부하가 균등 분포</a:t>
            </a:r>
            <a:endParaRPr lang="en-US" altLang="ko-KR" sz="1600" dirty="0" smtClean="0"/>
          </a:p>
          <a:p>
            <a:pPr marL="68400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/>
              <a:t>선로 말단의 </a:t>
            </a:r>
            <a:r>
              <a:rPr lang="ko-KR" altLang="en-US" sz="1600" dirty="0" err="1" smtClean="0"/>
              <a:t>전압강하율</a:t>
            </a:r>
            <a:r>
              <a:rPr lang="en-US" altLang="ko-KR" sz="1600" dirty="0" smtClean="0"/>
              <a:t>: 10%</a:t>
            </a:r>
          </a:p>
          <a:p>
            <a:pPr marL="398250" indent="0">
              <a:buNone/>
            </a:pPr>
            <a:endParaRPr lang="en-US" altLang="ko-KR" sz="1600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3229557"/>
              </p:ext>
            </p:extLst>
          </p:nvPr>
        </p:nvGraphicFramePr>
        <p:xfrm>
          <a:off x="1840776" y="3856566"/>
          <a:ext cx="8524302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0717">
                  <a:extLst>
                    <a:ext uri="{9D8B030D-6E8A-4147-A177-3AD203B41FA5}">
                      <a16:colId xmlns:a16="http://schemas.microsoft.com/office/drawing/2014/main" val="2748643164"/>
                    </a:ext>
                  </a:extLst>
                </a:gridCol>
                <a:gridCol w="1420717">
                  <a:extLst>
                    <a:ext uri="{9D8B030D-6E8A-4147-A177-3AD203B41FA5}">
                      <a16:colId xmlns:a16="http://schemas.microsoft.com/office/drawing/2014/main" val="4210353844"/>
                    </a:ext>
                  </a:extLst>
                </a:gridCol>
                <a:gridCol w="1420717">
                  <a:extLst>
                    <a:ext uri="{9D8B030D-6E8A-4147-A177-3AD203B41FA5}">
                      <a16:colId xmlns:a16="http://schemas.microsoft.com/office/drawing/2014/main" val="1315841619"/>
                    </a:ext>
                  </a:extLst>
                </a:gridCol>
                <a:gridCol w="1420717">
                  <a:extLst>
                    <a:ext uri="{9D8B030D-6E8A-4147-A177-3AD203B41FA5}">
                      <a16:colId xmlns:a16="http://schemas.microsoft.com/office/drawing/2014/main" val="2194579151"/>
                    </a:ext>
                  </a:extLst>
                </a:gridCol>
                <a:gridCol w="1420717">
                  <a:extLst>
                    <a:ext uri="{9D8B030D-6E8A-4147-A177-3AD203B41FA5}">
                      <a16:colId xmlns:a16="http://schemas.microsoft.com/office/drawing/2014/main" val="4183970869"/>
                    </a:ext>
                  </a:extLst>
                </a:gridCol>
                <a:gridCol w="1420717">
                  <a:extLst>
                    <a:ext uri="{9D8B030D-6E8A-4147-A177-3AD203B41FA5}">
                      <a16:colId xmlns:a16="http://schemas.microsoft.com/office/drawing/2014/main" val="1085644189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기준용량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회선당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운전용량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기준 최대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baseline="0" dirty="0" err="1" smtClean="0">
                          <a:ea typeface="맑은 고딕" panose="020B0503020000020004" pitchFamily="50" charset="-127"/>
                        </a:rPr>
                        <a:t>간선긍장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baseline="0" dirty="0" smtClean="0">
                          <a:ea typeface="맑은 고딕" panose="020B0503020000020004" pitchFamily="50" charset="-127"/>
                        </a:rPr>
                        <a:t>㎞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13372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비상시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70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6.6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22.9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3,000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2,100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</a:t>
                      </a:r>
                      <a:endParaRPr lang="en-US" altLang="ko-KR" baseline="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137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대용량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22.9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20,000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429059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62906" y="5952949"/>
            <a:ext cx="91021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>
                <a:ea typeface="맑은 고딕" panose="020B0503020000020004" pitchFamily="50" charset="-127"/>
              </a:rPr>
              <a:t>3</a:t>
            </a:r>
            <a:r>
              <a:rPr lang="ko-KR" altLang="en-US" sz="1600" dirty="0">
                <a:ea typeface="맑은 고딕" panose="020B0503020000020004" pitchFamily="50" charset="-127"/>
              </a:rPr>
              <a:t>분할 </a:t>
            </a:r>
            <a:r>
              <a:rPr lang="en-US" altLang="ko-KR" sz="1600" dirty="0">
                <a:ea typeface="맑은 고딕" panose="020B0503020000020004" pitchFamily="50" charset="-127"/>
              </a:rPr>
              <a:t>3</a:t>
            </a:r>
            <a:r>
              <a:rPr lang="ko-KR" altLang="en-US" sz="1600" dirty="0">
                <a:ea typeface="맑은 고딕" panose="020B0503020000020004" pitchFamily="50" charset="-127"/>
              </a:rPr>
              <a:t>연계</a:t>
            </a:r>
            <a:r>
              <a:rPr lang="en-US" altLang="ko-KR" sz="1600" dirty="0"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배전선로의 부하를 </a:t>
            </a:r>
            <a:r>
              <a:rPr lang="en-US" altLang="ko-KR" sz="1600" dirty="0" smtClean="0">
                <a:ea typeface="맑은 고딕" panose="020B0503020000020004" pitchFamily="50" charset="-127"/>
              </a:rPr>
              <a:t>3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등분하여 각각의 분할구간마다 배전선로 공사 </a:t>
            </a:r>
            <a:r>
              <a:rPr lang="ko-KR" altLang="en-US" sz="1600" dirty="0" err="1" smtClean="0">
                <a:ea typeface="맑은 고딕" panose="020B0503020000020004" pitchFamily="50" charset="-127"/>
              </a:rPr>
              <a:t>연계선로를</a:t>
            </a:r>
            <a:r>
              <a:rPr lang="ko-KR" altLang="en-US" sz="1600" dirty="0" smtClean="0">
                <a:ea typeface="맑은 고딕" panose="020B0503020000020004" pitchFamily="50" charset="-127"/>
              </a:rPr>
              <a:t> 구성</a:t>
            </a:r>
            <a:endParaRPr lang="en-US" altLang="ko-KR" sz="1600" dirty="0" smtClean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185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63812"/>
            <a:ext cx="10515600" cy="95821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곡선형 </a:t>
            </a:r>
            <a:r>
              <a:rPr lang="ko-KR" altLang="en-US" sz="2800" dirty="0" err="1" smtClean="0"/>
              <a:t>강관전주</a:t>
            </a:r>
            <a:r>
              <a:rPr lang="ko-KR" altLang="en-US" sz="2800" dirty="0" smtClean="0"/>
              <a:t> 사진 및 형상</a:t>
            </a:r>
            <a:endParaRPr lang="ko-KR" altLang="en-US" sz="2800" dirty="0"/>
          </a:p>
        </p:txBody>
      </p:sp>
      <p:pic>
        <p:nvPicPr>
          <p:cNvPr id="4" name="내용 개체 틀 3"/>
          <p:cNvPicPr preferRelativeResize="0"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1049" y="1981227"/>
            <a:ext cx="3600000" cy="432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1075" y="1306353"/>
            <a:ext cx="258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상부곡선형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오른쪽 화살표 5"/>
          <p:cNvSpPr/>
          <p:nvPr/>
        </p:nvSpPr>
        <p:spPr>
          <a:xfrm>
            <a:off x="5425392" y="3306753"/>
            <a:ext cx="1514475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774210" y="1306353"/>
            <a:ext cx="288000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8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63812"/>
            <a:ext cx="10515600" cy="95821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곡선형 </a:t>
            </a:r>
            <a:r>
              <a:rPr lang="ko-KR" altLang="en-US" sz="2800" dirty="0" err="1" smtClean="0"/>
              <a:t>강관전주</a:t>
            </a:r>
            <a:r>
              <a:rPr lang="ko-KR" altLang="en-US" sz="2800" dirty="0" smtClean="0"/>
              <a:t> 사진 및 형상</a:t>
            </a:r>
            <a:endParaRPr lang="ko-KR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981075" y="1306353"/>
            <a:ext cx="258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 startAt="2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하부곡선형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오른쪽 화살표 5"/>
          <p:cNvSpPr/>
          <p:nvPr/>
        </p:nvSpPr>
        <p:spPr>
          <a:xfrm>
            <a:off x="5425392" y="3306753"/>
            <a:ext cx="1514475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35260" y="1917377"/>
            <a:ext cx="3600000" cy="4320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429999" y="1344453"/>
            <a:ext cx="288000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0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9150" y="169887"/>
            <a:ext cx="10515600" cy="80581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철주 및 철탑 차이</a:t>
            </a:r>
            <a:endParaRPr lang="ko-KR" altLang="en-US" sz="2800" dirty="0"/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30776" y="1171575"/>
            <a:ext cx="2664000" cy="4680000"/>
          </a:xfrm>
          <a:prstGeom prst="rect">
            <a:avLst/>
          </a:prstGeom>
        </p:spPr>
      </p:pic>
      <p:pic>
        <p:nvPicPr>
          <p:cNvPr id="5" name="그림 4"/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0" y="1171575"/>
            <a:ext cx="2664000" cy="4680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997777" y="1191845"/>
            <a:ext cx="307917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강판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형강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평강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봉강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강관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또는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리멧재로서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구성된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지지물로서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각 주관이 공통으로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개의 기초로 되어 있고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일반적으로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근개가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작은 것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827616" y="1171575"/>
            <a:ext cx="319293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강판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형강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평강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봉강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강관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또는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리멧재로서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구성된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지지물로서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각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다리마다 별개의 기초로 구성되어 있고 일반적으로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근개가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큰 것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06286" y="606771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철주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52459" y="607112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철탑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129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0581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철탑 구분</a:t>
            </a:r>
            <a:endParaRPr lang="ko-KR" altLang="en-US" sz="28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45127" y="1171577"/>
          <a:ext cx="10515600" cy="509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74248">
                  <a:extLst>
                    <a:ext uri="{9D8B030D-6E8A-4147-A177-3AD203B41FA5}">
                      <a16:colId xmlns:a16="http://schemas.microsoft.com/office/drawing/2014/main" val="2737669099"/>
                    </a:ext>
                  </a:extLst>
                </a:gridCol>
                <a:gridCol w="2257425">
                  <a:extLst>
                    <a:ext uri="{9D8B030D-6E8A-4147-A177-3AD203B41FA5}">
                      <a16:colId xmlns:a16="http://schemas.microsoft.com/office/drawing/2014/main" val="3994585726"/>
                    </a:ext>
                  </a:extLst>
                </a:gridCol>
                <a:gridCol w="2782609">
                  <a:extLst>
                    <a:ext uri="{9D8B030D-6E8A-4147-A177-3AD203B41FA5}">
                      <a16:colId xmlns:a16="http://schemas.microsoft.com/office/drawing/2014/main" val="1436585449"/>
                    </a:ext>
                  </a:extLst>
                </a:gridCol>
                <a:gridCol w="3701318">
                  <a:extLst>
                    <a:ext uri="{9D8B030D-6E8A-4147-A177-3AD203B41FA5}">
                      <a16:colId xmlns:a16="http://schemas.microsoft.com/office/drawing/2014/main" val="948912838"/>
                    </a:ext>
                  </a:extLst>
                </a:gridCol>
              </a:tblGrid>
              <a:tr h="836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철탑형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수평각도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789615"/>
                  </a:ext>
                </a:extLst>
              </a:tr>
              <a:tr h="836612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표준철탑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직선철탑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A, F, SF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수형각도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3°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표준경간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904861"/>
                  </a:ext>
                </a:extLst>
              </a:tr>
              <a:tr h="83661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각도철탑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B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수형각도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20°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표준경간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2335"/>
                  </a:ext>
                </a:extLst>
              </a:tr>
              <a:tr h="83661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인류철탑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D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수형각도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60°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표준경간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446824"/>
                  </a:ext>
                </a:extLst>
              </a:tr>
              <a:tr h="83661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내장철탑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C, E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전선로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보강을 위하여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필요개소에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시공하며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수평각도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40°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이하의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표준경간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941362"/>
                  </a:ext>
                </a:extLst>
              </a:tr>
              <a:tr h="836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특수철탑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하천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산의 계곡을 지나는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장경간개소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425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475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41936"/>
            <a:ext cx="10515600" cy="672464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지지물</a:t>
            </a:r>
            <a:r>
              <a:rPr lang="ko-KR" altLang="en-US" sz="2800" dirty="0" smtClean="0"/>
              <a:t> 설계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084790"/>
            <a:ext cx="10515600" cy="54006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sz="1800" dirty="0" err="1" smtClean="0"/>
              <a:t>지지물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설계시</a:t>
            </a:r>
            <a:r>
              <a:rPr lang="ko-KR" altLang="en-US" sz="1800" dirty="0" smtClean="0"/>
              <a:t> 고려사항</a:t>
            </a:r>
            <a:endParaRPr lang="en-US" altLang="ko-KR" sz="18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err="1" smtClean="0"/>
              <a:t>지지물</a:t>
            </a:r>
            <a:r>
              <a:rPr lang="ko-KR" altLang="en-US" sz="1400" dirty="0" smtClean="0"/>
              <a:t> 위치 선정의 적합성 검토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err="1" smtClean="0"/>
              <a:t>지지물</a:t>
            </a:r>
            <a:r>
              <a:rPr lang="ko-KR" altLang="en-US" sz="1400" dirty="0" smtClean="0"/>
              <a:t> 종류 선정의 적합성 검토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smtClean="0"/>
              <a:t>지지물의 높이 및 </a:t>
            </a:r>
            <a:r>
              <a:rPr lang="ko-KR" altLang="en-US" sz="1400" dirty="0" err="1" smtClean="0"/>
              <a:t>경간</a:t>
            </a:r>
            <a:r>
              <a:rPr lang="ko-KR" altLang="en-US" sz="1400" dirty="0" smtClean="0"/>
              <a:t> 선정의 적합성 검토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smtClean="0"/>
              <a:t>지지물의 강도 계산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8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1800" dirty="0" smtClean="0"/>
              <a:t>지지물의 위치 선정</a:t>
            </a:r>
            <a:endParaRPr lang="en-US" altLang="ko-KR" sz="18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err="1" smtClean="0"/>
              <a:t>전〮후</a:t>
            </a:r>
            <a:r>
              <a:rPr lang="ko-KR" altLang="en-US" sz="1400" dirty="0" smtClean="0"/>
              <a:t> 지지물의 </a:t>
            </a:r>
            <a:r>
              <a:rPr lang="ko-KR" altLang="en-US" sz="1400" dirty="0" err="1" smtClean="0"/>
              <a:t>예정위치와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인입선의</a:t>
            </a:r>
            <a:r>
              <a:rPr lang="ko-KR" altLang="en-US" sz="1400" dirty="0" smtClean="0"/>
              <a:t> 가선을 고려하여야 하며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가급적 </a:t>
            </a:r>
            <a:r>
              <a:rPr lang="ko-KR" altLang="en-US" sz="1400" dirty="0" err="1" smtClean="0"/>
              <a:t>표준경간이</a:t>
            </a:r>
            <a:r>
              <a:rPr lang="ko-KR" altLang="en-US" sz="1400" dirty="0" smtClean="0"/>
              <a:t> 되도록 선정 </a:t>
            </a:r>
            <a:endParaRPr lang="en-US" altLang="ko-KR" sz="1400" dirty="0" smtClean="0"/>
          </a:p>
          <a:p>
            <a:pPr marL="457200" lvl="1" indent="0">
              <a:buNone/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 (</a:t>
            </a:r>
            <a:r>
              <a:rPr lang="ko-KR" altLang="en-US" sz="1400" dirty="0" err="1" smtClean="0"/>
              <a:t>표준경간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미운영</a:t>
            </a:r>
            <a:r>
              <a:rPr lang="ko-KR" altLang="en-US" sz="1400" dirty="0" smtClean="0"/>
              <a:t> → 설계기준 </a:t>
            </a:r>
            <a:r>
              <a:rPr lang="ko-KR" altLang="en-US" sz="1400" dirty="0" err="1" smtClean="0"/>
              <a:t>개정필요</a:t>
            </a:r>
            <a:r>
              <a:rPr lang="en-US" altLang="ko-KR" sz="1400" dirty="0" smtClean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smtClean="0"/>
              <a:t>선로의 분기 및 전환이 용이한 장소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smtClean="0"/>
              <a:t>지선의 설치가 용이한 장소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 err="1" smtClean="0"/>
              <a:t>도로교차점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출입불편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교통 </a:t>
            </a:r>
            <a:r>
              <a:rPr lang="ko-KR" altLang="en-US" sz="1400" dirty="0" err="1" smtClean="0"/>
              <a:t>지하매설물</a:t>
            </a:r>
            <a:r>
              <a:rPr lang="ko-KR" altLang="en-US" sz="1400" dirty="0" smtClean="0"/>
              <a:t> 지장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주위미관</a:t>
            </a:r>
            <a:r>
              <a:rPr lang="ko-KR" altLang="en-US" sz="1400" dirty="0" smtClean="0"/>
              <a:t> 손상 등은 피할 것</a:t>
            </a:r>
            <a:endParaRPr lang="en-US" altLang="ko-KR" sz="1400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8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1800" dirty="0" smtClean="0"/>
              <a:t>지지물의 </a:t>
            </a:r>
            <a:r>
              <a:rPr lang="ko-KR" altLang="en-US" sz="1800" dirty="0" err="1" smtClean="0"/>
              <a:t>경간</a:t>
            </a:r>
            <a:r>
              <a:rPr lang="ko-KR" altLang="en-US" sz="1800" dirty="0" smtClean="0"/>
              <a:t> 검토 및 결정</a:t>
            </a:r>
            <a:endParaRPr lang="en-US" altLang="ko-KR" sz="1800" dirty="0" smtClean="0"/>
          </a:p>
          <a:p>
            <a:pPr marL="457200" lvl="1" indent="0">
              <a:buNone/>
            </a:pPr>
            <a:r>
              <a:rPr lang="en-US" altLang="ko-KR" sz="1400" dirty="0" smtClean="0"/>
              <a:t>2009</a:t>
            </a:r>
            <a:r>
              <a:rPr lang="ko-KR" altLang="en-US" sz="1400" dirty="0" smtClean="0"/>
              <a:t>년 </a:t>
            </a:r>
            <a:r>
              <a:rPr lang="en-US" altLang="ko-KR" sz="1400" dirty="0" smtClean="0"/>
              <a:t>3</a:t>
            </a:r>
            <a:r>
              <a:rPr lang="ko-KR" altLang="en-US" sz="1400" dirty="0" smtClean="0"/>
              <a:t>월 개정 이전에는 </a:t>
            </a:r>
            <a:r>
              <a:rPr lang="ko-KR" altLang="en-US" sz="1400" dirty="0" err="1" smtClean="0"/>
              <a:t>배전설비를</a:t>
            </a:r>
            <a:r>
              <a:rPr lang="ko-KR" altLang="en-US" sz="1400" dirty="0" smtClean="0"/>
              <a:t> 표준화하고 효율적으로 운영하기 위하여 참고용으로 지역별 </a:t>
            </a:r>
            <a:r>
              <a:rPr lang="ko-KR" altLang="en-US" sz="1400" dirty="0" err="1" smtClean="0"/>
              <a:t>표준경간을</a:t>
            </a:r>
            <a:r>
              <a:rPr lang="ko-KR" altLang="en-US" sz="1400" dirty="0" smtClean="0"/>
              <a:t> 설정하여 운영하였으나</a:t>
            </a:r>
            <a:r>
              <a:rPr lang="en-US" altLang="ko-KR" sz="1400" dirty="0" smtClean="0"/>
              <a:t>, </a:t>
            </a:r>
          </a:p>
          <a:p>
            <a:pPr marL="457200" lvl="1" indent="0">
              <a:buNone/>
            </a:pPr>
            <a:r>
              <a:rPr lang="ko-KR" altLang="en-US" sz="1400" dirty="0" smtClean="0"/>
              <a:t>지지물의 </a:t>
            </a:r>
            <a:r>
              <a:rPr lang="ko-KR" altLang="en-US" sz="1400" dirty="0" err="1" smtClean="0"/>
              <a:t>경간은</a:t>
            </a:r>
            <a:r>
              <a:rPr lang="ko-KR" altLang="en-US" sz="1400" dirty="0" smtClean="0"/>
              <a:t> 지지물의 강도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가섭선의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지상고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저압부하밀도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토지 상황 등 현장여건에 따라 상시 </a:t>
            </a:r>
            <a:r>
              <a:rPr lang="ko-KR" altLang="en-US" sz="1400" dirty="0" err="1" smtClean="0"/>
              <a:t>가변될</a:t>
            </a:r>
            <a:r>
              <a:rPr lang="ko-KR" altLang="en-US" sz="1400" dirty="0" smtClean="0"/>
              <a:t> 수 있는 요소이므로 사업소 담당자가 현장여건에 보다 유연하고 탄력적으로 대응할 수 있도록 </a:t>
            </a:r>
            <a:endParaRPr lang="en-US" altLang="ko-KR" sz="1400" dirty="0" smtClean="0"/>
          </a:p>
          <a:p>
            <a:pPr marL="457200" lvl="1" indent="0">
              <a:buNone/>
            </a:pPr>
            <a:r>
              <a:rPr lang="ko-KR" altLang="en-US" sz="1400" dirty="0" err="1" smtClean="0"/>
              <a:t>표준경간</a:t>
            </a:r>
            <a:r>
              <a:rPr lang="ko-KR" altLang="en-US" sz="1400" dirty="0" smtClean="0"/>
              <a:t> 기준을 삭제하고 지지물의 </a:t>
            </a:r>
            <a:r>
              <a:rPr lang="ko-KR" altLang="en-US" sz="1400" dirty="0" err="1" smtClean="0"/>
              <a:t>강도계산에</a:t>
            </a:r>
            <a:r>
              <a:rPr lang="ko-KR" altLang="en-US" sz="1400" dirty="0" smtClean="0"/>
              <a:t> 따른 최대 </a:t>
            </a:r>
            <a:r>
              <a:rPr lang="ko-KR" altLang="en-US" sz="1400" dirty="0" err="1" smtClean="0"/>
              <a:t>허용경간</a:t>
            </a:r>
            <a:r>
              <a:rPr lang="ko-KR" altLang="en-US" sz="1400" dirty="0" smtClean="0"/>
              <a:t> 범위 내에서 제반 기술적 여건 및 경제성을 고려하여 결정할 수 있도록 하였다</a:t>
            </a:r>
            <a:r>
              <a:rPr lang="en-US" altLang="ko-KR" sz="1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729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936977"/>
            <a:ext cx="10515600" cy="5243159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600" dirty="0" err="1" smtClean="0"/>
              <a:t>표준길이</a:t>
            </a:r>
            <a:endParaRPr lang="en-US" altLang="ko-KR" sz="1600" dirty="0" smtClean="0"/>
          </a:p>
          <a:p>
            <a:pPr lvl="2">
              <a:buFont typeface="Calibri" panose="020F0502020204030204" pitchFamily="34" charset="0"/>
              <a:buChar char="–"/>
            </a:pPr>
            <a:r>
              <a:rPr lang="ko-KR" altLang="en-US" sz="1400" dirty="0" smtClean="0"/>
              <a:t>저압</a:t>
            </a:r>
            <a:r>
              <a:rPr lang="en-US" altLang="ko-KR" sz="1400" dirty="0" smtClean="0"/>
              <a:t>: 8m </a:t>
            </a:r>
            <a:r>
              <a:rPr lang="ko-KR" altLang="en-US" sz="1400" dirty="0" smtClean="0"/>
              <a:t>이상</a:t>
            </a:r>
            <a:endParaRPr lang="en-US" altLang="ko-KR" sz="1400" dirty="0" smtClean="0"/>
          </a:p>
          <a:p>
            <a:pPr lvl="2">
              <a:buFont typeface="Calibri" panose="020F0502020204030204" pitchFamily="34" charset="0"/>
              <a:buChar char="–"/>
            </a:pPr>
            <a:r>
              <a:rPr lang="ko-KR" altLang="en-US" sz="1400" dirty="0" err="1" smtClean="0"/>
              <a:t>특고압</a:t>
            </a:r>
            <a:r>
              <a:rPr lang="ko-KR" altLang="en-US" sz="1400" dirty="0" smtClean="0"/>
              <a:t> 및 고압</a:t>
            </a:r>
            <a:r>
              <a:rPr lang="en-US" altLang="ko-KR" sz="1400" dirty="0" smtClean="0"/>
              <a:t>:  </a:t>
            </a:r>
            <a:r>
              <a:rPr lang="ko-KR" altLang="en-US" sz="1400" dirty="0" smtClean="0"/>
              <a:t>표 참조</a:t>
            </a:r>
            <a:endParaRPr lang="en-US" altLang="ko-KR" sz="1400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535817"/>
              </p:ext>
            </p:extLst>
          </p:nvPr>
        </p:nvGraphicFramePr>
        <p:xfrm>
          <a:off x="1270000" y="1964266"/>
          <a:ext cx="9359900" cy="184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1980">
                  <a:extLst>
                    <a:ext uri="{9D8B030D-6E8A-4147-A177-3AD203B41FA5}">
                      <a16:colId xmlns:a16="http://schemas.microsoft.com/office/drawing/2014/main" val="2851130037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421613378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1488035309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1838530747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1389512301"/>
                    </a:ext>
                  </a:extLst>
                </a:gridCol>
              </a:tblGrid>
              <a:tr h="13606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일반주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기기장치주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80451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상가 및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번화가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촌락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야외지역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07809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공가 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공가 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554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09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9291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70000" y="4065057"/>
            <a:ext cx="9359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시가지 주요 도로변에서는 전주를 획일적 건주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변전소인출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간선 도로변의 선로는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회선 장주 길이 가능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선로 증설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공가설비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기기장치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설치 예상 선로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장래를 고려하여 전주 결정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가로수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가로등 설치 지역 및 기타 특수지역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상위규격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전주 가능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기기장치주라도 충분히 지상고가 유지되는 개소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하위규격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전주 가능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127" y="315974"/>
            <a:ext cx="239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지지물의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표준길이</a:t>
            </a:r>
            <a:endParaRPr lang="en-US" altLang="ko-KR" sz="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999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720090"/>
          </a:xfrm>
        </p:spPr>
        <p:txBody>
          <a:bodyPr>
            <a:normAutofit/>
          </a:bodyPr>
          <a:lstStyle/>
          <a:p>
            <a:r>
              <a:rPr lang="ko-KR" altLang="en-US" sz="2800" smtClean="0"/>
              <a:t>발판 볼트 설치</a:t>
            </a:r>
            <a:endParaRPr lang="ko-KR" altLang="en-US" sz="280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802" y="1085850"/>
            <a:ext cx="4235367" cy="26384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225" y="725805"/>
            <a:ext cx="3621577" cy="51490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5127" y="4084320"/>
            <a:ext cx="7544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지선주에는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작업용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발판볼트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개를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지선밴드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하방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약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1.6m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위치에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지주에는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발판볼트를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설치하지 않는다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468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91515"/>
          </a:xfrm>
        </p:spPr>
        <p:txBody>
          <a:bodyPr>
            <a:normAutofit/>
          </a:bodyPr>
          <a:lstStyle/>
          <a:p>
            <a:r>
              <a:rPr lang="ko-KR" altLang="en-US" sz="2800" smtClean="0"/>
              <a:t>지주 설치방법</a:t>
            </a:r>
            <a:endParaRPr lang="ko-KR" altLang="en-US" sz="280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1623" y="1057275"/>
            <a:ext cx="3322608" cy="38636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1121" y="5181600"/>
            <a:ext cx="94436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근입은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전주근입의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½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이상으로 하되 지표면 이하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1m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보통지주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근개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전주길이의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⅓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을 표준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보통지주는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장력의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합성점에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가깝게 설치하되 그 선단은 본 주에 밀착시키고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지선밴드로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견고히 고정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414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장주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854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1"/>
            <a:ext cx="10515600" cy="605789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완철 및 </a:t>
            </a:r>
            <a:r>
              <a:rPr lang="ko-KR" altLang="en-US" sz="2800" dirty="0" err="1"/>
              <a:t>랙크</a:t>
            </a:r>
            <a:r>
              <a:rPr lang="ko-KR" altLang="en-US" sz="2800" dirty="0"/>
              <a:t> 장주도</a:t>
            </a:r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029372" y="2990064"/>
            <a:ext cx="1827224" cy="232410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4994" t="6568" r="5605" b="6500"/>
          <a:stretch/>
        </p:blipFill>
        <p:spPr>
          <a:xfrm>
            <a:off x="4780934" y="971550"/>
            <a:ext cx="2130241" cy="1502522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491177" y="1310747"/>
            <a:ext cx="3623623" cy="3830503"/>
            <a:chOff x="491177" y="1310748"/>
            <a:chExt cx="4460919" cy="364136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4396" y="1310748"/>
              <a:ext cx="518205" cy="3185436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12655" y="1310748"/>
              <a:ext cx="2539441" cy="303845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491177" y="4688789"/>
              <a:ext cx="2090228" cy="263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저압선</a:t>
              </a:r>
              <a:r>
                <a:rPr kumimoji="0" lang="en-US" altLang="ko-KR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배선방식</a:t>
              </a:r>
              <a:r>
                <a:rPr kumimoji="0" lang="en-US" altLang="ko-KR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1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랙크</a:t>
              </a:r>
              <a:r>
                <a:rPr kumimoji="0" lang="en-US" altLang="ko-KR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)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076240" y="4688789"/>
              <a:ext cx="1640292" cy="263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특고</a:t>
              </a:r>
              <a:r>
                <a:rPr kumimoji="0" lang="ko-KR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및 </a:t>
              </a:r>
              <a:r>
                <a:rPr kumimoji="0" lang="ko-KR" altLang="en-US" sz="1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저압배선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82088" y="2537341"/>
            <a:ext cx="1321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겹완철</a:t>
            </a: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내장주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82088" y="4927227"/>
            <a:ext cx="1379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ko-KR" alt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완철</a:t>
            </a: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내장주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6681" y="2638337"/>
            <a:ext cx="43438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장주 순위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52000" marR="0" lvl="1" indent="-1440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높은 전압선이 상단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52000" marR="0" lvl="1" indent="-1440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전용선이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일반선의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상단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52000" marR="0" lvl="1" indent="-1440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원거리 송전선이 근거리 송전선의 상단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46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지지물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54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4389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경완철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457325"/>
            <a:ext cx="7026249" cy="36426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43225" y="5178344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경완철의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형태와 치수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75593" y="2740054"/>
            <a:ext cx="28809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볼트용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구멍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완철밴드용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구멍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LP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애자용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구멍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현수애자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연결금구용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구멍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569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24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전압별</a:t>
            </a:r>
            <a:r>
              <a:rPr lang="ko-KR" altLang="en-US" sz="2800" dirty="0" smtClean="0"/>
              <a:t> 완철의 </a:t>
            </a:r>
            <a:r>
              <a:rPr lang="ko-KR" altLang="en-US" sz="2800" dirty="0" err="1" smtClean="0"/>
              <a:t>표준길이</a:t>
            </a:r>
            <a:r>
              <a:rPr lang="en-US" altLang="ko-KR" sz="2800" dirty="0" smtClean="0"/>
              <a:t>[</a:t>
            </a:r>
            <a:r>
              <a:rPr lang="ko-KR" altLang="en-US" sz="2800" dirty="0" smtClean="0"/>
              <a:t>㎜</a:t>
            </a:r>
            <a:r>
              <a:rPr lang="en-US" altLang="ko-KR" sz="2800" dirty="0" smtClean="0"/>
              <a:t>]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590673"/>
          <a:ext cx="10515600" cy="25895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12034026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774999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2499122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5575102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057647145"/>
                    </a:ext>
                  </a:extLst>
                </a:gridCol>
              </a:tblGrid>
              <a:tr h="35242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전선조수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특별고압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639192"/>
                  </a:ext>
                </a:extLst>
              </a:tr>
              <a:tr h="3711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중부하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경부하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232975"/>
                  </a:ext>
                </a:extLst>
              </a:tr>
              <a:tr h="1852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5~6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1,800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2,400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1,400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1,800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2,400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1,400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2,400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2,600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900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1,400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1,400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5240488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45127" y="4638675"/>
            <a:ext cx="100671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비고</a:t>
            </a:r>
            <a:endParaRPr kumimoji="0" lang="en-US" altLang="ko-KR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개폐기나 피뢰기 등을 설치할 경우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장경간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또는 특수 장주의 경우 및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공사상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불가피한 경우에는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 길이를 증가할 수 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606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20604"/>
            <a:ext cx="10515600" cy="662940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완철의 설치 위치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16000" y="1578654"/>
            <a:ext cx="10515600" cy="27821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ko-KR" altLang="en-US" sz="1800" dirty="0" smtClean="0"/>
              <a:t>다음의 경우에는 예외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인류 및 분기 완철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장력방향의</a:t>
            </a:r>
            <a:r>
              <a:rPr lang="ko-KR" altLang="en-US" sz="1800" dirty="0" smtClean="0"/>
              <a:t> 반대측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철도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도로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약전선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하천 등 횡단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횡단하고자 하는 </a:t>
            </a:r>
            <a:r>
              <a:rPr lang="ko-KR" altLang="en-US" sz="1800" dirty="0" err="1" smtClean="0"/>
              <a:t>경간의</a:t>
            </a:r>
            <a:r>
              <a:rPr lang="ko-KR" altLang="en-US" sz="1800" dirty="0" smtClean="0"/>
              <a:t> 반대측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보호선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보호망용</a:t>
            </a:r>
            <a:r>
              <a:rPr lang="ko-KR" altLang="en-US" sz="1800" dirty="0" smtClean="0"/>
              <a:t> 완철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장력방향의</a:t>
            </a:r>
            <a:r>
              <a:rPr lang="ko-KR" altLang="en-US" sz="1800" dirty="0" smtClean="0"/>
              <a:t> 반대측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하부완철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상부완철과</a:t>
            </a:r>
            <a:r>
              <a:rPr lang="ko-KR" altLang="en-US" sz="1800" dirty="0" smtClean="0"/>
              <a:t> 동일측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endParaRPr lang="ko-KR" alt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016000" y="1096433"/>
            <a:ext cx="5788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dirty="0"/>
              <a:t>원칙</a:t>
            </a:r>
            <a:r>
              <a:rPr lang="en-US" altLang="ko-KR" dirty="0"/>
              <a:t>: </a:t>
            </a:r>
            <a:r>
              <a:rPr lang="ko-KR" altLang="en-US" dirty="0"/>
              <a:t>전주를 중심으로 전원의 반대측</a:t>
            </a:r>
            <a:r>
              <a:rPr lang="en-US" altLang="ko-KR" dirty="0"/>
              <a:t>(</a:t>
            </a:r>
            <a:r>
              <a:rPr lang="ko-KR" altLang="en-US" dirty="0"/>
              <a:t>부하측</a:t>
            </a:r>
            <a:r>
              <a:rPr lang="en-US" altLang="ko-KR" dirty="0"/>
              <a:t>)</a:t>
            </a:r>
            <a:r>
              <a:rPr lang="ko-KR" altLang="en-US" dirty="0"/>
              <a:t>에 </a:t>
            </a:r>
            <a:r>
              <a:rPr lang="ko-KR" altLang="en-US" dirty="0" smtClean="0"/>
              <a:t>설치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96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809625"/>
            <a:ext cx="10515600" cy="53705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완철의 </a:t>
            </a:r>
            <a:r>
              <a:rPr lang="ko-KR" altLang="en-US" sz="2000" dirty="0" err="1" smtClean="0"/>
              <a:t>설치방향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수평각도주의 완철 사용 구분</a:t>
            </a: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ko-KR" sz="2000" dirty="0"/>
          </a:p>
          <a:p>
            <a:pPr>
              <a:buFont typeface="Wingdings" panose="05000000000000000000" pitchFamily="2" charset="2"/>
              <a:buChar char="l"/>
            </a:pP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ko-KR" sz="2000" dirty="0" smtClean="0"/>
          </a:p>
          <a:p>
            <a:pPr marL="0" indent="0">
              <a:buNone/>
            </a:pPr>
            <a:endParaRPr lang="en-US" altLang="ko-KR" sz="800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000" dirty="0" err="1" smtClean="0"/>
              <a:t>전선굵기의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단계차</a:t>
            </a:r>
            <a:endParaRPr lang="en-US" altLang="ko-KR" sz="2000" dirty="0" smtClean="0"/>
          </a:p>
          <a:p>
            <a:pPr marL="0" indent="0">
              <a:buNone/>
            </a:pPr>
            <a:endParaRPr lang="ko-KR" altLang="en-US" sz="20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936625" y="1157815"/>
          <a:ext cx="8128000" cy="103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7628680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6456070"/>
                    </a:ext>
                  </a:extLst>
                </a:gridCol>
              </a:tblGrid>
              <a:tr h="2995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전선로의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방향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완철설치의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방향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600162"/>
                  </a:ext>
                </a:extLst>
              </a:tr>
              <a:tr h="6626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직선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미만의 각도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이상의 각도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전선로와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직각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등분선의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방향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양측전선에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각각 직각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262733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936625" y="2799500"/>
          <a:ext cx="10169524" cy="125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25875">
                  <a:extLst>
                    <a:ext uri="{9D8B030D-6E8A-4147-A177-3AD203B41FA5}">
                      <a16:colId xmlns:a16="http://schemas.microsoft.com/office/drawing/2014/main" val="2771132491"/>
                    </a:ext>
                  </a:extLst>
                </a:gridCol>
                <a:gridCol w="2114550">
                  <a:extLst>
                    <a:ext uri="{9D8B030D-6E8A-4147-A177-3AD203B41FA5}">
                      <a16:colId xmlns:a16="http://schemas.microsoft.com/office/drawing/2014/main" val="2826962995"/>
                    </a:ext>
                  </a:extLst>
                </a:gridCol>
                <a:gridCol w="2105025">
                  <a:extLst>
                    <a:ext uri="{9D8B030D-6E8A-4147-A177-3AD203B41FA5}">
                      <a16:colId xmlns:a16="http://schemas.microsoft.com/office/drawing/2014/main" val="4101917416"/>
                    </a:ext>
                  </a:extLst>
                </a:gridCol>
                <a:gridCol w="2124074">
                  <a:extLst>
                    <a:ext uri="{9D8B030D-6E8A-4147-A177-3AD203B41FA5}">
                      <a16:colId xmlns:a16="http://schemas.microsoft.com/office/drawing/2014/main" val="1449532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전선규격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단완철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Pin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장주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겹완철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Pin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장주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내장 또는 인류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16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동선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(ACSR 32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이하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미만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~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2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초과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00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동선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(ACSR 32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초과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미만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~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15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° 초과 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065004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936623" y="4664705"/>
          <a:ext cx="8128002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8067002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7402739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7773265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1674843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8449798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80989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동선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150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630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Aℓ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58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95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160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433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17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24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단일형 </a:t>
            </a:r>
            <a:r>
              <a:rPr lang="ko-KR" altLang="en-US" sz="2800" dirty="0" err="1" smtClean="0"/>
              <a:t>내장완철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창출</a:t>
            </a:r>
            <a:r>
              <a:rPr lang="en-US" altLang="ko-KR" sz="2800" dirty="0" smtClean="0"/>
              <a:t>/</a:t>
            </a:r>
            <a:r>
              <a:rPr lang="ko-KR" altLang="en-US" sz="2800" dirty="0" err="1" smtClean="0"/>
              <a:t>편출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485" y="1476294"/>
            <a:ext cx="3143339" cy="285229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8252" y="1476294"/>
            <a:ext cx="3127210" cy="28522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52725" y="458198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창출시공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93584" y="45863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편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출시공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95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724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단일형 </a:t>
            </a:r>
            <a:r>
              <a:rPr lang="ko-KR" altLang="en-US" sz="2800" dirty="0" err="1" smtClean="0"/>
              <a:t>내장완철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적용개소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228726"/>
            <a:ext cx="10515600" cy="49514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조류둥지</a:t>
            </a:r>
            <a:r>
              <a:rPr lang="ko-KR" altLang="en-US" sz="1800" dirty="0" smtClean="0"/>
              <a:t> 조성으로 인한 고장 발생이 우려되는 개소의 편</a:t>
            </a:r>
            <a:r>
              <a:rPr lang="en-US" altLang="ko-KR" sz="1800" dirty="0" smtClean="0"/>
              <a:t>/</a:t>
            </a:r>
            <a:r>
              <a:rPr lang="ko-KR" altLang="en-US" sz="1800" dirty="0" err="1" smtClean="0"/>
              <a:t>창출장주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</a:t>
            </a:r>
            <a:r>
              <a:rPr lang="ko-KR" altLang="en-US" sz="1800" dirty="0" smtClean="0"/>
              <a:t>단</a:t>
            </a:r>
            <a:r>
              <a:rPr lang="en-US" altLang="ko-KR" sz="1800" dirty="0" smtClean="0"/>
              <a:t>, ACSR/AW-OC 95 ~ 240SQ </a:t>
            </a:r>
            <a:r>
              <a:rPr lang="ko-KR" altLang="en-US" sz="1800" dirty="0" smtClean="0"/>
              <a:t>또는 이와 동등한 인장하중을 갖는 </a:t>
            </a:r>
            <a:r>
              <a:rPr lang="ko-KR" altLang="en-US" sz="1800" dirty="0" err="1" smtClean="0"/>
              <a:t>가공전선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3</a:t>
            </a:r>
            <a:r>
              <a:rPr lang="ko-KR" altLang="en-US" sz="1800" dirty="0" smtClean="0"/>
              <a:t>조가 </a:t>
            </a:r>
            <a:r>
              <a:rPr lang="ko-KR" altLang="en-US" sz="1800" dirty="0" err="1" smtClean="0"/>
              <a:t>가선된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인류주는</a:t>
            </a:r>
            <a:r>
              <a:rPr lang="ko-KR" altLang="en-US" sz="1800" dirty="0" smtClean="0"/>
              <a:t> 지선     </a:t>
            </a:r>
            <a:r>
              <a:rPr lang="ko-KR" altLang="en-US" sz="1800" dirty="0" err="1" smtClean="0"/>
              <a:t>보강후</a:t>
            </a:r>
            <a:r>
              <a:rPr lang="ko-KR" altLang="en-US" sz="1800" dirty="0" smtClean="0"/>
              <a:t> 사용</a:t>
            </a: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1600" dirty="0" smtClean="0"/>
              <a:t>지선 보강없이 </a:t>
            </a:r>
            <a:r>
              <a:rPr lang="ko-KR" altLang="en-US" sz="1600" dirty="0" err="1" smtClean="0"/>
              <a:t>편출</a:t>
            </a:r>
            <a:r>
              <a:rPr lang="ko-KR" altLang="en-US" sz="1600" dirty="0" smtClean="0"/>
              <a:t> 및 </a:t>
            </a:r>
            <a:r>
              <a:rPr lang="ko-KR" altLang="en-US" sz="1600" dirty="0" err="1" smtClean="0"/>
              <a:t>창출용으로</a:t>
            </a:r>
            <a:r>
              <a:rPr lang="ko-KR" altLang="en-US" sz="1600" dirty="0" smtClean="0"/>
              <a:t> 사용가능</a:t>
            </a:r>
            <a:endParaRPr lang="en-US" altLang="ko-KR" sz="1600" dirty="0" smtClean="0"/>
          </a:p>
          <a:p>
            <a:pPr>
              <a:buFont typeface="Calibri" panose="020F0502020204030204" pitchFamily="34" charset="0"/>
              <a:buChar char="–"/>
            </a:pPr>
            <a:r>
              <a:rPr lang="en-US" altLang="ko-KR" sz="1600" dirty="0" smtClean="0"/>
              <a:t>240</a:t>
            </a:r>
            <a:r>
              <a:rPr lang="ko-KR" altLang="en-US" sz="1600" dirty="0" smtClean="0"/>
              <a:t>㎟ 이하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또는 이와 동등한 인장하중을 갖는</a:t>
            </a: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600" dirty="0" smtClean="0"/>
              <a:t>     </a:t>
            </a:r>
            <a:r>
              <a:rPr lang="ko-KR" altLang="en-US" sz="1600" dirty="0" err="1" smtClean="0"/>
              <a:t>가공전선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조가 </a:t>
            </a:r>
            <a:r>
              <a:rPr lang="ko-KR" altLang="en-US" sz="1600" dirty="0" err="1" smtClean="0"/>
              <a:t>가선된</a:t>
            </a:r>
            <a:r>
              <a:rPr lang="ko-KR" altLang="en-US" sz="1600" dirty="0" smtClean="0"/>
              <a:t> 내장 </a:t>
            </a:r>
            <a:r>
              <a:rPr lang="ko-KR" altLang="en-US" sz="1600" dirty="0" err="1" smtClean="0"/>
              <a:t>수평주</a:t>
            </a:r>
            <a:endParaRPr lang="en-US" altLang="ko-KR" sz="1600" dirty="0" smtClean="0"/>
          </a:p>
          <a:p>
            <a:pPr>
              <a:buFont typeface="Calibri" panose="020F0502020204030204" pitchFamily="34" charset="0"/>
              <a:buChar char="–"/>
            </a:pPr>
            <a:r>
              <a:rPr lang="en-US" altLang="ko-KR" sz="1600" dirty="0" smtClean="0"/>
              <a:t>ACSR/AW-OC 58</a:t>
            </a:r>
            <a:r>
              <a:rPr lang="ko-KR" altLang="en-US" sz="1600" dirty="0" smtClean="0"/>
              <a:t>㎟ 이하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또는 이와 동등한 인장하중을 갖는 </a:t>
            </a:r>
            <a:r>
              <a:rPr lang="ko-KR" altLang="en-US" sz="1600" dirty="0" err="1" smtClean="0"/>
              <a:t>가공전선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조가 </a:t>
            </a:r>
            <a:r>
              <a:rPr lang="ko-KR" altLang="en-US" sz="1600" dirty="0" err="1" smtClean="0"/>
              <a:t>가선된</a:t>
            </a:r>
            <a:r>
              <a:rPr lang="ko-KR" altLang="en-US" sz="1600" dirty="0" smtClean="0"/>
              <a:t> 내장 </a:t>
            </a:r>
            <a:r>
              <a:rPr lang="ko-KR" altLang="en-US" sz="1600" dirty="0" err="1" smtClean="0"/>
              <a:t>인류주</a:t>
            </a:r>
            <a:endParaRPr lang="en-US" altLang="ko-KR" sz="16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1600" dirty="0" err="1" smtClean="0"/>
              <a:t>수평지선</a:t>
            </a:r>
            <a:r>
              <a:rPr lang="ko-KR" altLang="en-US" sz="1600" dirty="0" smtClean="0"/>
              <a:t> 보강 후 </a:t>
            </a:r>
            <a:r>
              <a:rPr lang="ko-KR" altLang="en-US" sz="1600" dirty="0" err="1" smtClean="0"/>
              <a:t>편출</a:t>
            </a:r>
            <a:r>
              <a:rPr lang="ko-KR" altLang="en-US" sz="1600" dirty="0" smtClean="0"/>
              <a:t> 및 </a:t>
            </a:r>
            <a:r>
              <a:rPr lang="ko-KR" altLang="en-US" sz="1600" dirty="0" err="1" smtClean="0"/>
              <a:t>창출용으로</a:t>
            </a:r>
            <a:r>
              <a:rPr lang="ko-KR" altLang="en-US" sz="1600" dirty="0" smtClean="0"/>
              <a:t> 사용 가능</a:t>
            </a:r>
            <a:endParaRPr lang="en-US" altLang="ko-KR" sz="1600" dirty="0" smtClean="0"/>
          </a:p>
          <a:p>
            <a:pPr>
              <a:buFont typeface="Calibri" panose="020F0502020204030204" pitchFamily="34" charset="0"/>
              <a:buChar char="–"/>
            </a:pPr>
            <a:r>
              <a:rPr lang="en-US" altLang="ko-KR" sz="1600" dirty="0"/>
              <a:t>ACSR/AW-OC 95 ~ </a:t>
            </a:r>
            <a:r>
              <a:rPr lang="en-US" altLang="ko-KR" sz="1600" dirty="0" smtClean="0"/>
              <a:t>240</a:t>
            </a:r>
            <a:r>
              <a:rPr lang="ko-KR" altLang="en-US" sz="1600" dirty="0" smtClean="0"/>
              <a:t>㎟ 또는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이와 동등한 인장하중을 갖는 </a:t>
            </a:r>
            <a:r>
              <a:rPr lang="ko-KR" altLang="en-US" sz="1600" dirty="0" err="1" smtClean="0"/>
              <a:t>가공전선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조가 </a:t>
            </a:r>
            <a:r>
              <a:rPr lang="ko-KR" altLang="en-US" sz="1600" dirty="0" err="1" smtClean="0"/>
              <a:t>가선된</a:t>
            </a:r>
            <a:r>
              <a:rPr lang="ko-KR" altLang="en-US" sz="1600" dirty="0" smtClean="0"/>
              <a:t> 내장 </a:t>
            </a:r>
            <a:r>
              <a:rPr lang="ko-KR" altLang="en-US" sz="1600" dirty="0" err="1" smtClean="0"/>
              <a:t>인류주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2433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70511"/>
            <a:ext cx="10515600" cy="56769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800" dirty="0" err="1" smtClean="0"/>
              <a:t>장주형태에</a:t>
            </a:r>
            <a:r>
              <a:rPr lang="ko-KR" altLang="en-US" sz="2800" dirty="0" smtClean="0"/>
              <a:t> 따른 사용가능 여부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0523184"/>
              </p:ext>
            </p:extLst>
          </p:nvPr>
        </p:nvGraphicFramePr>
        <p:xfrm>
          <a:off x="845127" y="1061006"/>
          <a:ext cx="105156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54680">
                  <a:extLst>
                    <a:ext uri="{9D8B030D-6E8A-4147-A177-3AD203B41FA5}">
                      <a16:colId xmlns:a16="http://schemas.microsoft.com/office/drawing/2014/main" val="203933696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6201137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23514817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35188550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09399342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51437529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32427495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전선종류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ACSR/AW-OC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98211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항목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32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58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95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479810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지선보강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없이 사용가능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내장주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32664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인류주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652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지선보강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 후 사용가능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인류주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92872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52500" y="3000930"/>
            <a:ext cx="104082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시공방법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기준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경완철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편출시공방법과 동일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완금밴드는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단일형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내장완금용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(RS-5340-0026)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및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볼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쇄클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(RS-4030-0006)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 시공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단일형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내장완철용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볼쇄클은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상호 겹치기 시공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5127" y="4120444"/>
            <a:ext cx="6603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편출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창출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내장형완철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설치시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유의사항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2500" y="4727326"/>
            <a:ext cx="98069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유의사항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COS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및 피뢰기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병행설치로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인하여 장주가 복잡해 지거나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조류고장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예방 효과 감소가 우려되는 경우에는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18225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 COS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및 피뢰기 설치 지양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14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818356" y="139134"/>
            <a:ext cx="2635344" cy="7105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절연체</a:t>
            </a:r>
            <a:r>
              <a:rPr lang="en-US" altLang="ko-KR" sz="2800" dirty="0" smtClean="0"/>
              <a:t>(</a:t>
            </a:r>
            <a:r>
              <a:rPr lang="ko-KR" altLang="en-US" sz="2800" dirty="0" err="1" smtClean="0"/>
              <a:t>자기제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6569" y="3031051"/>
            <a:ext cx="2171888" cy="27891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1900" y="3031051"/>
            <a:ext cx="2194750" cy="283488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096370" y="979250"/>
            <a:ext cx="1470787" cy="12116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956004">
            <a:off x="4740235" y="888130"/>
            <a:ext cx="1470787" cy="12116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93181" y="24461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일반형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90693" y="24461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내염형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0079" y="149397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현수애자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0685" y="4137789"/>
            <a:ext cx="1119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Line Post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8245475" y="236209"/>
            <a:ext cx="2635344" cy="710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절연체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(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폴리머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)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0132" y="3013741"/>
            <a:ext cx="1885968" cy="2853131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6936" y="1146829"/>
            <a:ext cx="4122777" cy="89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7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28600"/>
            <a:ext cx="10515600" cy="6000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자기 </a:t>
            </a:r>
            <a:r>
              <a:rPr lang="ko-KR" altLang="en-US" sz="2800" dirty="0" err="1" smtClean="0"/>
              <a:t>현수애자</a:t>
            </a:r>
            <a:r>
              <a:rPr lang="ko-KR" altLang="en-US" sz="2800" dirty="0" smtClean="0"/>
              <a:t> 설치 방법</a:t>
            </a:r>
            <a:endParaRPr lang="ko-KR" altLang="en-US" sz="28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007313"/>
            <a:ext cx="8390347" cy="49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25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28600"/>
            <a:ext cx="10515600" cy="6000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폴리머 </a:t>
            </a:r>
            <a:r>
              <a:rPr lang="ko-KR" altLang="en-US" sz="2800" dirty="0" err="1" smtClean="0"/>
              <a:t>현수애자</a:t>
            </a:r>
            <a:r>
              <a:rPr lang="ko-KR" altLang="en-US" sz="2800" dirty="0" smtClean="0"/>
              <a:t> 설치 방법</a:t>
            </a:r>
            <a:endParaRPr lang="ko-KR" altLang="en-US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828676"/>
            <a:ext cx="8040989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4498"/>
            <a:ext cx="10515600" cy="74086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지지물</a:t>
            </a:r>
            <a:r>
              <a:rPr lang="ko-KR" altLang="en-US" sz="2800" dirty="0" smtClean="0"/>
              <a:t> 종류</a:t>
            </a:r>
            <a:r>
              <a:rPr lang="en-US" altLang="ko-KR" sz="2800" dirty="0" smtClean="0"/>
              <a:t>, </a:t>
            </a:r>
            <a:r>
              <a:rPr lang="ko-KR" altLang="en-US" sz="2800" dirty="0" smtClean="0"/>
              <a:t>길이 및 </a:t>
            </a:r>
            <a:r>
              <a:rPr lang="ko-KR" altLang="en-US" sz="2800" dirty="0" err="1" smtClean="0"/>
              <a:t>적용구분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2664710"/>
              </p:ext>
            </p:extLst>
          </p:nvPr>
        </p:nvGraphicFramePr>
        <p:xfrm>
          <a:off x="566056" y="1288867"/>
          <a:ext cx="11077303" cy="49706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25588">
                  <a:extLst>
                    <a:ext uri="{9D8B030D-6E8A-4147-A177-3AD203B41FA5}">
                      <a16:colId xmlns:a16="http://schemas.microsoft.com/office/drawing/2014/main" val="4137140931"/>
                    </a:ext>
                  </a:extLst>
                </a:gridCol>
                <a:gridCol w="1693334">
                  <a:extLst>
                    <a:ext uri="{9D8B030D-6E8A-4147-A177-3AD203B41FA5}">
                      <a16:colId xmlns:a16="http://schemas.microsoft.com/office/drawing/2014/main" val="1398518220"/>
                    </a:ext>
                  </a:extLst>
                </a:gridCol>
                <a:gridCol w="2064082">
                  <a:extLst>
                    <a:ext uri="{9D8B030D-6E8A-4147-A177-3AD203B41FA5}">
                      <a16:colId xmlns:a16="http://schemas.microsoft.com/office/drawing/2014/main" val="973845349"/>
                    </a:ext>
                  </a:extLst>
                </a:gridCol>
                <a:gridCol w="5594299">
                  <a:extLst>
                    <a:ext uri="{9D8B030D-6E8A-4147-A177-3AD203B41FA5}">
                      <a16:colId xmlns:a16="http://schemas.microsoft.com/office/drawing/2014/main" val="3246563136"/>
                    </a:ext>
                  </a:extLst>
                </a:gridCol>
              </a:tblGrid>
              <a:tr h="40930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sz="1600" b="1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길이</a:t>
                      </a:r>
                      <a:r>
                        <a:rPr lang="en-US" altLang="ko-KR" sz="1600" b="1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sz="16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 smtClean="0">
                          <a:ea typeface="맑은 고딕" panose="020B0503020000020004" pitchFamily="50" charset="-127"/>
                        </a:rPr>
                        <a:t>적용구분</a:t>
                      </a:r>
                      <a:endParaRPr lang="ko-KR" altLang="en-US" sz="1600" b="1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5073469"/>
                  </a:ext>
                </a:extLst>
              </a:tr>
              <a:tr h="35059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콘크리트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전주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10, 12, 14, 16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일반적인 장소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2306026"/>
                  </a:ext>
                </a:extLst>
              </a:tr>
              <a:tr h="3330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칼라형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미관개선을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목적으로 시설할 필요가 있는 장소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녹색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1643964"/>
                  </a:ext>
                </a:extLst>
              </a:tr>
              <a:tr h="30676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강관전주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</a:t>
                      </a:r>
                    </a:p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aseline="0" dirty="0" smtClean="0">
                          <a:ea typeface="맑은 고딕" panose="020B0503020000020004" pitchFamily="50" charset="-127"/>
                        </a:rPr>
                        <a:t>재질</a:t>
                      </a:r>
                      <a:r>
                        <a:rPr lang="en-US" altLang="ko-KR" sz="1200" baseline="0" dirty="0" smtClean="0"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dirty="0" err="1" smtClean="0">
                          <a:ea typeface="맑은 고딕" panose="020B0503020000020004" pitchFamily="50" charset="-127"/>
                        </a:rPr>
                        <a:t>일반구조용</a:t>
                      </a:r>
                      <a:r>
                        <a:rPr lang="ko-KR" altLang="en-US" sz="1200" dirty="0" smtClean="0">
                          <a:ea typeface="맑은 고딕" panose="020B0503020000020004" pitchFamily="50" charset="-127"/>
                        </a:rPr>
                        <a:t> 탄소강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연접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인입선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해소 및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인입설비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개선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0763536"/>
                  </a:ext>
                </a:extLst>
              </a:tr>
              <a:tr h="5215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10, 12, 14, 16</a:t>
                      </a:r>
                    </a:p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dirty="0" smtClean="0">
                          <a:ea typeface="맑은 고딕" panose="020B0503020000020004" pitchFamily="50" charset="-127"/>
                        </a:rPr>
                        <a:t>재질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2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dirty="0" err="1" smtClean="0">
                          <a:ea typeface="맑은 고딕" panose="020B0503020000020004" pitchFamily="50" charset="-127"/>
                        </a:rPr>
                        <a:t>내후성강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(SPA-H))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CP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운반이 어려운 장소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무도장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암갈색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진녹색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연회색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474253"/>
                  </a:ext>
                </a:extLst>
              </a:tr>
              <a:tr h="5584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18, 20</a:t>
                      </a:r>
                    </a:p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dirty="0" smtClean="0">
                          <a:ea typeface="맑은 고딕" panose="020B0503020000020004" pitchFamily="50" charset="-127"/>
                        </a:rPr>
                        <a:t>재질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en-US" altLang="ko-KR" sz="12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dirty="0" err="1" smtClean="0">
                          <a:ea typeface="맑은 고딕" panose="020B0503020000020004" pitchFamily="50" charset="-127"/>
                        </a:rPr>
                        <a:t>내후성강</a:t>
                      </a:r>
                      <a:r>
                        <a:rPr lang="en-US" altLang="ko-KR" sz="1200" dirty="0" smtClean="0">
                          <a:ea typeface="맑은 고딕" panose="020B0503020000020004" pitchFamily="50" charset="-127"/>
                        </a:rPr>
                        <a:t>(SPA-H))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CP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로는 필요한 강도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길이를 얻기 어려운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장경간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또는 특수 장소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무도장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암갈색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진녹색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녹안정화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연회색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6345814"/>
                  </a:ext>
                </a:extLst>
              </a:tr>
              <a:tr h="3856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곡선형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14, 16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지표면 상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.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하에 장애물이 있어 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CP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의 건주가 곤란한 장소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상부곡선형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하부곡선형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7574634"/>
                  </a:ext>
                </a:extLst>
              </a:tr>
              <a:tr h="6574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FRP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전주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10, 12, 14, 16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공원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녹지 등 주위 경관과 조화가 필요한 지역 또는 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CP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주의 </a:t>
                      </a:r>
                      <a:r>
                        <a:rPr lang="ko-KR" altLang="en-US" sz="1400" baseline="0" dirty="0" err="1" smtClean="0">
                          <a:ea typeface="맑은 고딕" panose="020B0503020000020004" pitchFamily="50" charset="-127"/>
                        </a:rPr>
                        <a:t>기계건주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 곤란 지역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갈색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녹색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764681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슬림형 저압 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콘크리트주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일반형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8,10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농사용 신규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지장선로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이설공사 등 적용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0688109"/>
                  </a:ext>
                </a:extLst>
              </a:tr>
              <a:tr h="61185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철주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철탑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산악지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계곡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해월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하천지역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 등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횡단개소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8243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15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1524000" y="1124529"/>
            <a:ext cx="9144000" cy="1444499"/>
          </a:xfrm>
        </p:spPr>
        <p:txBody>
          <a:bodyPr>
            <a:normAutofit/>
          </a:bodyPr>
          <a:lstStyle/>
          <a:p>
            <a:r>
              <a:rPr lang="ko-KR" altLang="en-US" sz="4000" dirty="0" smtClean="0"/>
              <a:t>가공 배전</a:t>
            </a:r>
            <a:endParaRPr lang="ko-KR" altLang="en-US" sz="40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4000" y="3718560"/>
            <a:ext cx="9144000" cy="61831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전선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797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377" y="228600"/>
            <a:ext cx="10515600" cy="600075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도전재료의</a:t>
            </a:r>
            <a:r>
              <a:rPr lang="ko-KR" altLang="en-US" sz="2800" dirty="0" smtClean="0"/>
              <a:t> 특성</a:t>
            </a:r>
            <a:endParaRPr lang="ko-KR" altLang="en-US" sz="28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748808"/>
              </p:ext>
            </p:extLst>
          </p:nvPr>
        </p:nvGraphicFramePr>
        <p:xfrm>
          <a:off x="1035627" y="1085850"/>
          <a:ext cx="10134600" cy="48619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4876">
                  <a:extLst>
                    <a:ext uri="{9D8B030D-6E8A-4147-A177-3AD203B41FA5}">
                      <a16:colId xmlns:a16="http://schemas.microsoft.com/office/drawing/2014/main" val="3982502791"/>
                    </a:ext>
                  </a:extLst>
                </a:gridCol>
                <a:gridCol w="1628774">
                  <a:extLst>
                    <a:ext uri="{9D8B030D-6E8A-4147-A177-3AD203B41FA5}">
                      <a16:colId xmlns:a16="http://schemas.microsoft.com/office/drawing/2014/main" val="636472029"/>
                    </a:ext>
                  </a:extLst>
                </a:gridCol>
                <a:gridCol w="1038226">
                  <a:extLst>
                    <a:ext uri="{9D8B030D-6E8A-4147-A177-3AD203B41FA5}">
                      <a16:colId xmlns:a16="http://schemas.microsoft.com/office/drawing/2014/main" val="4110957173"/>
                    </a:ext>
                  </a:extLst>
                </a:gridCol>
                <a:gridCol w="1495424">
                  <a:extLst>
                    <a:ext uri="{9D8B030D-6E8A-4147-A177-3AD203B41FA5}">
                      <a16:colId xmlns:a16="http://schemas.microsoft.com/office/drawing/2014/main" val="2192360140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2360162101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937697710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966215253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958778832"/>
                    </a:ext>
                  </a:extLst>
                </a:gridCol>
              </a:tblGrid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종류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고유저항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l-GR" altLang="ko-KR" sz="1600" b="0" dirty="0" smtClean="0">
                          <a:ea typeface="맑은 고딕" panose="020B0503020000020004" pitchFamily="50" charset="-127"/>
                        </a:rPr>
                        <a:t>μΩ</a:t>
                      </a:r>
                      <a:r>
                        <a:rPr lang="ko-KR" altLang="en-US" sz="1600" b="0" dirty="0" smtClean="0">
                          <a:ea typeface="맑은 고딕" panose="020B0503020000020004" pitchFamily="50" charset="-127"/>
                        </a:rPr>
                        <a:t>㎝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전도율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(%)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비중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(20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℃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인장강도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㎏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en-US" altLang="ko-KR" sz="16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선팽창계수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(20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℃시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ea typeface="맑은 고딕" panose="020B0503020000020004" pitchFamily="50" charset="-127"/>
                        </a:rPr>
                        <a:t>용점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℃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탄성계수</a:t>
                      </a:r>
                      <a:endParaRPr lang="en-US" altLang="ko-KR" sz="160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㎏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737896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은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1.62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10.5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18.9×10-6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960.5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329549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동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1.72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8.89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17.0×10-6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1,083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12×103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446608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금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2.40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71.6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19.3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14.2×10-6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1,063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622269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AL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2.82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2.7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23.0×10-6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660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23×103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120695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니켈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Ni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6.9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24.9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8.9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12.8×10-6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1,452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81379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철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Fe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17.2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7.86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11.7×10-6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1,535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093490"/>
                  </a:ext>
                </a:extLst>
              </a:tr>
              <a:tr h="607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ea typeface="맑은 고딕" panose="020B0503020000020004" pitchFamily="50" charset="-127"/>
                        </a:rPr>
                        <a:t>백금 </a:t>
                      </a: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Pt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10.5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16.4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21.45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15.0×10-6</a:t>
                      </a:r>
                      <a:endParaRPr lang="ko-KR" altLang="en-US" sz="16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1,755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ea typeface="맑은 고딕" panose="020B0503020000020004" pitchFamily="50" charset="-127"/>
                        </a:rPr>
                        <a:t>20×103</a:t>
                      </a:r>
                      <a:endParaRPr lang="ko-KR" altLang="en-US" sz="16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372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707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1" y="228600"/>
            <a:ext cx="1638300" cy="485775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AL</a:t>
            </a:r>
            <a:r>
              <a:rPr lang="ko-KR" altLang="en-US" sz="2400" dirty="0" smtClean="0"/>
              <a:t>전선</a:t>
            </a:r>
            <a:endParaRPr lang="ko-KR" altLang="en-US" sz="2400" dirty="0"/>
          </a:p>
        </p:txBody>
      </p:sp>
      <p:grpSp>
        <p:nvGrpSpPr>
          <p:cNvPr id="3" name="그룹 2"/>
          <p:cNvGrpSpPr/>
          <p:nvPr/>
        </p:nvGrpSpPr>
        <p:grpSpPr>
          <a:xfrm>
            <a:off x="4040817" y="454157"/>
            <a:ext cx="2847974" cy="2625196"/>
            <a:chOff x="4040817" y="454157"/>
            <a:chExt cx="2847974" cy="262519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t="5917" r="1698" b="13569"/>
            <a:stretch/>
          </p:blipFill>
          <p:spPr>
            <a:xfrm rot="18244917">
              <a:off x="3856701" y="1091039"/>
              <a:ext cx="1244534" cy="854461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1975" y="454157"/>
              <a:ext cx="731583" cy="2065199"/>
            </a:xfrm>
            <a:prstGeom prst="rect">
              <a:avLst/>
            </a:prstGeom>
          </p:spPr>
        </p:pic>
        <p:sp>
          <p:nvSpPr>
            <p:cNvPr id="8" name="오른쪽 화살표 7"/>
            <p:cNvSpPr/>
            <p:nvPr/>
          </p:nvSpPr>
          <p:spPr>
            <a:xfrm>
              <a:off x="4936168" y="1330660"/>
              <a:ext cx="857250" cy="3333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040817" y="2785855"/>
              <a:ext cx="876300" cy="2934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ACSR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745790" y="2785853"/>
              <a:ext cx="1143001" cy="2935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ACSR-OC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7479342" y="454156"/>
            <a:ext cx="723900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1977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479342" y="1021679"/>
            <a:ext cx="723900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1979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479342" y="1588110"/>
            <a:ext cx="723900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1988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436221" y="454155"/>
            <a:ext cx="2624521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ACSR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절연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36221" y="1021679"/>
            <a:ext cx="2624521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도심지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436220" y="1588109"/>
            <a:ext cx="2624521" cy="3905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전지역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확대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479342" y="2154540"/>
            <a:ext cx="3581399" cy="9248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2008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절연전선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(99.8%)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전체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긍장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336,512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㎞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021764" y="5999050"/>
            <a:ext cx="1143001" cy="2935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ACSR-OC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040817" y="4877386"/>
            <a:ext cx="876300" cy="2934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040817" y="3760540"/>
            <a:ext cx="876300" cy="2934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아래쪽 화살표 30"/>
          <p:cNvSpPr/>
          <p:nvPr/>
        </p:nvSpPr>
        <p:spPr>
          <a:xfrm>
            <a:off x="4253811" y="4161090"/>
            <a:ext cx="484632" cy="6121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아래쪽 화살표 31"/>
          <p:cNvSpPr/>
          <p:nvPr/>
        </p:nvSpPr>
        <p:spPr>
          <a:xfrm>
            <a:off x="4253811" y="5275016"/>
            <a:ext cx="484632" cy="6121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879145" y="3760540"/>
            <a:ext cx="1885950" cy="3003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879145" y="4877386"/>
            <a:ext cx="1885950" cy="3003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+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강심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879145" y="5992156"/>
            <a:ext cx="1885950" cy="3003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 +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피복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7123" y="3531792"/>
            <a:ext cx="981065" cy="887947"/>
          </a:xfrm>
          <a:prstGeom prst="rect">
            <a:avLst/>
          </a:prstGeom>
        </p:spPr>
      </p:pic>
      <p:grpSp>
        <p:nvGrpSpPr>
          <p:cNvPr id="43" name="그룹 42"/>
          <p:cNvGrpSpPr/>
          <p:nvPr/>
        </p:nvGrpSpPr>
        <p:grpSpPr>
          <a:xfrm>
            <a:off x="8660442" y="4507498"/>
            <a:ext cx="2700285" cy="956123"/>
            <a:chOff x="6353178" y="4600883"/>
            <a:chExt cx="2700285" cy="956123"/>
          </a:xfrm>
        </p:grpSpPr>
        <p:pic>
          <p:nvPicPr>
            <p:cNvPr id="38" name="그림 3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53178" y="4600883"/>
              <a:ext cx="1771640" cy="956123"/>
            </a:xfrm>
            <a:prstGeom prst="rect">
              <a:avLst/>
            </a:prstGeom>
          </p:spPr>
        </p:pic>
        <p:cxnSp>
          <p:nvCxnSpPr>
            <p:cNvPr id="40" name="직선 연결선 39"/>
            <p:cNvCxnSpPr/>
            <p:nvPr/>
          </p:nvCxnSpPr>
          <p:spPr>
            <a:xfrm>
              <a:off x="7834263" y="5557006"/>
              <a:ext cx="12192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0442" y="5551380"/>
            <a:ext cx="1076776" cy="1055383"/>
          </a:xfrm>
          <a:prstGeom prst="rect">
            <a:avLst/>
          </a:prstGeom>
        </p:spPr>
      </p:pic>
      <p:sp>
        <p:nvSpPr>
          <p:cNvPr id="44" name="직사각형 43"/>
          <p:cNvSpPr/>
          <p:nvPr/>
        </p:nvSpPr>
        <p:spPr>
          <a:xfrm>
            <a:off x="3516939" y="3486475"/>
            <a:ext cx="7629525" cy="32019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516938" y="228600"/>
            <a:ext cx="7629525" cy="32019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411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7086599" cy="485775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AL</a:t>
            </a:r>
            <a:r>
              <a:rPr lang="ko-KR" altLang="en-US" sz="2400" dirty="0" smtClean="0"/>
              <a:t>전선</a:t>
            </a:r>
            <a:endParaRPr lang="ko-KR" altLang="en-US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17" y="1704866"/>
            <a:ext cx="3878916" cy="25148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b="5351"/>
          <a:stretch/>
        </p:blipFill>
        <p:spPr>
          <a:xfrm>
            <a:off x="6473009" y="1704866"/>
            <a:ext cx="4160881" cy="249565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49198" y="4345543"/>
            <a:ext cx="2473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 +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피복강심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+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수밀형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715125" y="4345543"/>
            <a:ext cx="4461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ACSR/AW-OC +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이중절연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+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내트래킹성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피복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087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8676" y="523875"/>
            <a:ext cx="4200524" cy="428625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 err="1" smtClean="0"/>
              <a:t>특고압</a:t>
            </a:r>
            <a:r>
              <a:rPr lang="ko-KR" altLang="en-US" sz="2000" dirty="0" smtClean="0"/>
              <a:t> 전압선</a:t>
            </a:r>
            <a:endParaRPr lang="ko-KR" altLang="en-US" sz="2000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923924" y="4690637"/>
            <a:ext cx="4200524" cy="428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저압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전압선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3924" y="1106389"/>
            <a:ext cx="2337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오손등급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급이상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염해지역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51923" y="2129133"/>
            <a:ext cx="1481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장경간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횡단개소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64189" y="161776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공장지역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67100" y="1089421"/>
            <a:ext cx="36268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ACSR/AW-TR/OC, ACSR/AW-OC+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바인드보강재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67100" y="1617760"/>
            <a:ext cx="3466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알루미늄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절연전선류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동전선류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사용지양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67099" y="2128388"/>
            <a:ext cx="3754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지상고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선간거리를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고려하여 선종 결정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(ACSR/AW-(TR/)OC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류 →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OC-W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→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→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HDCC)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876300" y="1017981"/>
            <a:ext cx="6429375" cy="175298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04728" y="3592053"/>
            <a:ext cx="1880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염해지역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및 도심지역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37028" y="4103425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야외일반지역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19476" y="3575085"/>
            <a:ext cx="23227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나경동연선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(HDCC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또는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WO)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19476" y="4103424"/>
            <a:ext cx="883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ACSR/AW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28676" y="3503646"/>
            <a:ext cx="6429375" cy="97229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593644" y="529702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일반지역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06332" y="580839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농사용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419475" y="5280058"/>
            <a:ext cx="2186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옥외용비닐절연전선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(OW)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19475" y="5808397"/>
            <a:ext cx="161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저압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ACSR/AW-OW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828675" y="5208619"/>
            <a:ext cx="6429375" cy="97229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828676" y="2991529"/>
            <a:ext cx="4200524" cy="428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중성전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및 접지측 전선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2285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10439399" cy="666750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ACSR/AW-OW</a:t>
            </a:r>
            <a:br>
              <a:rPr lang="en-US" altLang="ko-KR" sz="2400" dirty="0" smtClean="0"/>
            </a:br>
            <a:r>
              <a:rPr lang="en-US" altLang="ko-KR" sz="1600" dirty="0" smtClean="0"/>
              <a:t>(ACSR/AW </a:t>
            </a:r>
            <a:r>
              <a:rPr lang="en-US" altLang="ko-KR" sz="1600" dirty="0" err="1" smtClean="0"/>
              <a:t>polyviny</a:t>
            </a:r>
            <a:r>
              <a:rPr lang="en-US" altLang="ko-KR" sz="1600" dirty="0" smtClean="0"/>
              <a:t>| chloride insulated outdoor weather – proof wires)</a:t>
            </a:r>
            <a:endParaRPr lang="ko-KR" alt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3003964" y="1028700"/>
            <a:ext cx="4944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저압 농사용 전선에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기준이상의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고압용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ACSR-OC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795751" y="1595966"/>
          <a:ext cx="4416425" cy="27234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9224">
                  <a:extLst>
                    <a:ext uri="{9D8B030D-6E8A-4147-A177-3AD203B41FA5}">
                      <a16:colId xmlns:a16="http://schemas.microsoft.com/office/drawing/2014/main" val="1836368611"/>
                    </a:ext>
                  </a:extLst>
                </a:gridCol>
                <a:gridCol w="3507201">
                  <a:extLst>
                    <a:ext uri="{9D8B030D-6E8A-4147-A177-3AD203B41FA5}">
                      <a16:colId xmlns:a16="http://schemas.microsoft.com/office/drawing/2014/main" val="1251099190"/>
                    </a:ext>
                  </a:extLst>
                </a:gridCol>
              </a:tblGrid>
              <a:tr h="366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ACSR-OC 32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163520"/>
                  </a:ext>
                </a:extLst>
              </a:tr>
              <a:tr h="1343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형성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885569"/>
                  </a:ext>
                </a:extLst>
              </a:tr>
              <a:tr h="10142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아연도금 강선  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경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AL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선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내부 </a:t>
                      </a: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반도전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(XLPE)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150969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3722" t="3038" r="3722" b="3762"/>
          <a:stretch/>
        </p:blipFill>
        <p:spPr>
          <a:xfrm>
            <a:off x="2238375" y="2009775"/>
            <a:ext cx="2419350" cy="1228725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6920326" y="1595967"/>
          <a:ext cx="4416425" cy="26063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9224">
                  <a:extLst>
                    <a:ext uri="{9D8B030D-6E8A-4147-A177-3AD203B41FA5}">
                      <a16:colId xmlns:a16="http://schemas.microsoft.com/office/drawing/2014/main" val="1836368611"/>
                    </a:ext>
                  </a:extLst>
                </a:gridCol>
                <a:gridCol w="3507201">
                  <a:extLst>
                    <a:ext uri="{9D8B030D-6E8A-4147-A177-3AD203B41FA5}">
                      <a16:colId xmlns:a16="http://schemas.microsoft.com/office/drawing/2014/main" val="1251099190"/>
                    </a:ext>
                  </a:extLst>
                </a:gridCol>
              </a:tblGrid>
              <a:tr h="348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ACSR/AW-OW 35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163520"/>
                  </a:ext>
                </a:extLst>
              </a:tr>
              <a:tr h="13624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전산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형성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885569"/>
                  </a:ext>
                </a:extLst>
              </a:tr>
              <a:tr h="8780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알루미늄피복 강선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(AW)</a:t>
                      </a:r>
                    </a:p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경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AL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선</a:t>
                      </a:r>
                      <a:endParaRPr lang="en-US" altLang="ko-KR" sz="1400" dirty="0" smtClean="0">
                        <a:ea typeface="맑은 고딕" panose="020B0503020000020004" pitchFamily="50" charset="-127"/>
                      </a:endParaRPr>
                    </a:p>
                    <a:p>
                      <a:pPr marL="342900" indent="-342900" algn="l" latinLnBrk="1">
                        <a:buFont typeface="+mj-ea"/>
                        <a:buAutoNum type="circleNumDbPlain"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절연체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(PVC)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150969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2978" r="6214" b="11893"/>
          <a:stretch/>
        </p:blipFill>
        <p:spPr>
          <a:xfrm>
            <a:off x="8296275" y="2009775"/>
            <a:ext cx="2505075" cy="1228725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5561012" y="2390775"/>
            <a:ext cx="1114425" cy="990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751" y="4902921"/>
            <a:ext cx="8946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규격 개정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(’10.9):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기존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 →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35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사유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저압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AL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전선의 경우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KS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규격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부재로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전기용품 안전기준 및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IEC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국제규격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부합화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9413346" y="2504022"/>
            <a:ext cx="238654" cy="2391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328723" y="2504022"/>
            <a:ext cx="238654" cy="2391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183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30922"/>
            <a:ext cx="10515600" cy="522521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AL</a:t>
            </a:r>
            <a:r>
              <a:rPr lang="ko-KR" altLang="en-US" sz="2800" dirty="0" smtClean="0"/>
              <a:t>전선의 </a:t>
            </a:r>
            <a:r>
              <a:rPr lang="ko-KR" altLang="en-US" sz="2800" dirty="0" err="1" smtClean="0"/>
              <a:t>허용전류</a:t>
            </a:r>
            <a:endParaRPr lang="ko-KR" alt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940526" y="2490655"/>
            <a:ext cx="8826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동일 단면적의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전선에 비해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ACSR(/AW)-OC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전선의 공급능력은 평균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86.2%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정도임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940526" y="940529"/>
          <a:ext cx="9980023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424">
                  <a:extLst>
                    <a:ext uri="{9D8B030D-6E8A-4147-A177-3AD203B41FA5}">
                      <a16:colId xmlns:a16="http://schemas.microsoft.com/office/drawing/2014/main" val="3519154625"/>
                    </a:ext>
                  </a:extLst>
                </a:gridCol>
                <a:gridCol w="1970581">
                  <a:extLst>
                    <a:ext uri="{9D8B030D-6E8A-4147-A177-3AD203B41FA5}">
                      <a16:colId xmlns:a16="http://schemas.microsoft.com/office/drawing/2014/main" val="1995014527"/>
                    </a:ext>
                  </a:extLst>
                </a:gridCol>
                <a:gridCol w="1296423">
                  <a:extLst>
                    <a:ext uri="{9D8B030D-6E8A-4147-A177-3AD203B41FA5}">
                      <a16:colId xmlns:a16="http://schemas.microsoft.com/office/drawing/2014/main" val="1904043571"/>
                    </a:ext>
                  </a:extLst>
                </a:gridCol>
                <a:gridCol w="1313704">
                  <a:extLst>
                    <a:ext uri="{9D8B030D-6E8A-4147-A177-3AD203B41FA5}">
                      <a16:colId xmlns:a16="http://schemas.microsoft.com/office/drawing/2014/main" val="2188070131"/>
                    </a:ext>
                  </a:extLst>
                </a:gridCol>
                <a:gridCol w="1236617">
                  <a:extLst>
                    <a:ext uri="{9D8B030D-6E8A-4147-A177-3AD203B41FA5}">
                      <a16:colId xmlns:a16="http://schemas.microsoft.com/office/drawing/2014/main" val="39039999"/>
                    </a:ext>
                  </a:extLst>
                </a:gridCol>
                <a:gridCol w="1227909">
                  <a:extLst>
                    <a:ext uri="{9D8B030D-6E8A-4147-A177-3AD203B41FA5}">
                      <a16:colId xmlns:a16="http://schemas.microsoft.com/office/drawing/2014/main" val="3340990299"/>
                    </a:ext>
                  </a:extLst>
                </a:gridCol>
                <a:gridCol w="1184365">
                  <a:extLst>
                    <a:ext uri="{9D8B030D-6E8A-4147-A177-3AD203B41FA5}">
                      <a16:colId xmlns:a16="http://schemas.microsoft.com/office/drawing/2014/main" val="1736982841"/>
                    </a:ext>
                  </a:extLst>
                </a:gridCol>
              </a:tblGrid>
              <a:tr h="3505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규격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89341"/>
                  </a:ext>
                </a:extLst>
              </a:tr>
              <a:tr h="3505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순시허용전류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6,600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10,900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18,300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27,400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365794"/>
                  </a:ext>
                </a:extLst>
              </a:tr>
              <a:tr h="35052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연속허용전류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330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653303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ACSR(/AW)-OC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연속허용전류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210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268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511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49454"/>
                  </a:ext>
                </a:extLst>
              </a:tr>
            </a:tbl>
          </a:graphicData>
        </a:graphic>
      </p:graphicFrame>
      <p:sp>
        <p:nvSpPr>
          <p:cNvPr id="9" name="제목 1"/>
          <p:cNvSpPr txBox="1">
            <a:spLocks/>
          </p:cNvSpPr>
          <p:nvPr/>
        </p:nvSpPr>
        <p:spPr>
          <a:xfrm>
            <a:off x="845127" y="3399901"/>
            <a:ext cx="10515600" cy="5225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동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전선의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허용전류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0526" y="5559634"/>
            <a:ext cx="674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OW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150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㎟의 경우 동일 단면적의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WO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전선에 비해 공급능력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70%</a:t>
            </a:r>
          </a:p>
        </p:txBody>
      </p:sp>
      <p:graphicFrame>
        <p:nvGraphicFramePr>
          <p:cNvPr id="11" name="내용 개체 틀 3"/>
          <p:cNvGraphicFramePr>
            <a:graphicFrameLocks/>
          </p:cNvGraphicFramePr>
          <p:nvPr>
            <p:extLst/>
          </p:nvPr>
        </p:nvGraphicFramePr>
        <p:xfrm>
          <a:off x="940526" y="4009508"/>
          <a:ext cx="9980023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424">
                  <a:extLst>
                    <a:ext uri="{9D8B030D-6E8A-4147-A177-3AD203B41FA5}">
                      <a16:colId xmlns:a16="http://schemas.microsoft.com/office/drawing/2014/main" val="3519154625"/>
                    </a:ext>
                  </a:extLst>
                </a:gridCol>
                <a:gridCol w="1970581">
                  <a:extLst>
                    <a:ext uri="{9D8B030D-6E8A-4147-A177-3AD203B41FA5}">
                      <a16:colId xmlns:a16="http://schemas.microsoft.com/office/drawing/2014/main" val="1995014527"/>
                    </a:ext>
                  </a:extLst>
                </a:gridCol>
                <a:gridCol w="1296423">
                  <a:extLst>
                    <a:ext uri="{9D8B030D-6E8A-4147-A177-3AD203B41FA5}">
                      <a16:colId xmlns:a16="http://schemas.microsoft.com/office/drawing/2014/main" val="1904043571"/>
                    </a:ext>
                  </a:extLst>
                </a:gridCol>
                <a:gridCol w="1313704">
                  <a:extLst>
                    <a:ext uri="{9D8B030D-6E8A-4147-A177-3AD203B41FA5}">
                      <a16:colId xmlns:a16="http://schemas.microsoft.com/office/drawing/2014/main" val="2188070131"/>
                    </a:ext>
                  </a:extLst>
                </a:gridCol>
                <a:gridCol w="1236617">
                  <a:extLst>
                    <a:ext uri="{9D8B030D-6E8A-4147-A177-3AD203B41FA5}">
                      <a16:colId xmlns:a16="http://schemas.microsoft.com/office/drawing/2014/main" val="39039999"/>
                    </a:ext>
                  </a:extLst>
                </a:gridCol>
                <a:gridCol w="1227909">
                  <a:extLst>
                    <a:ext uri="{9D8B030D-6E8A-4147-A177-3AD203B41FA5}">
                      <a16:colId xmlns:a16="http://schemas.microsoft.com/office/drawing/2014/main" val="3340990299"/>
                    </a:ext>
                  </a:extLst>
                </a:gridCol>
                <a:gridCol w="1184365">
                  <a:extLst>
                    <a:ext uri="{9D8B030D-6E8A-4147-A177-3AD203B41FA5}">
                      <a16:colId xmlns:a16="http://schemas.microsoft.com/office/drawing/2014/main" val="1736982841"/>
                    </a:ext>
                  </a:extLst>
                </a:gridCol>
              </a:tblGrid>
              <a:tr h="3505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규격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89341"/>
                  </a:ext>
                </a:extLst>
              </a:tr>
              <a:tr h="3505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순시허용전류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4,100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7,200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11,300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18,900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28,400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365794"/>
                  </a:ext>
                </a:extLst>
              </a:tr>
              <a:tr h="35052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연속허용전류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420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550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653303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연속허용전류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112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49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234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30922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대용량 </a:t>
            </a:r>
            <a:r>
              <a:rPr lang="ko-KR" altLang="en-US" sz="2800" dirty="0" err="1" smtClean="0"/>
              <a:t>배전방식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844550" y="1175024"/>
          <a:ext cx="10515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20207938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5482493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8391922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0768389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03049657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전압별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기준용량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회선당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운전용량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(kVA)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3697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상시운전용량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비상시운전용량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65903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22.9kV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배전방식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10,000(252A)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10,000(252A)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14,000(352A)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6074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대용량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배전방식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15,000(378A)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15,000(378A)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20,000(504A)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8820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44550" y="2979965"/>
            <a:ext cx="60529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전선규격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240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㎟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개폐기 용량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630A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적용지역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도심번화가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공단 등 부하 밀집지역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배전선로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회선수가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많아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경과지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확보가 곤란한 지역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–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말단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집중부하로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규정된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선로전압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유지가 곤란한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291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470259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전선의 굵기 </a:t>
            </a:r>
            <a:r>
              <a:rPr lang="ko-KR" altLang="en-US" sz="2800" dirty="0" err="1" smtClean="0"/>
              <a:t>선정시</a:t>
            </a:r>
            <a:r>
              <a:rPr lang="ko-KR" altLang="en-US" sz="2800" dirty="0" smtClean="0"/>
              <a:t> 유의사항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097281"/>
            <a:ext cx="10515600" cy="1837508"/>
          </a:xfrm>
        </p:spPr>
        <p:txBody>
          <a:bodyPr>
            <a:normAutofit/>
          </a:bodyPr>
          <a:lstStyle/>
          <a:p>
            <a:r>
              <a:rPr lang="ko-KR" altLang="en-US" sz="1800" dirty="0" err="1" smtClean="0"/>
              <a:t>최대부하시</a:t>
            </a:r>
            <a:r>
              <a:rPr lang="ko-KR" altLang="en-US" sz="1800" dirty="0" smtClean="0"/>
              <a:t> 말단공급점의 전압이 </a:t>
            </a:r>
            <a:r>
              <a:rPr lang="ko-KR" altLang="en-US" sz="1800" dirty="0" err="1" smtClean="0"/>
              <a:t>규정범위</a:t>
            </a:r>
            <a:r>
              <a:rPr lang="ko-KR" altLang="en-US" sz="1800" dirty="0" smtClean="0"/>
              <a:t> 이내일 것</a:t>
            </a:r>
            <a:endParaRPr lang="en-US" altLang="ko-KR" sz="1800" dirty="0" smtClean="0"/>
          </a:p>
          <a:p>
            <a:r>
              <a:rPr lang="ko-KR" altLang="en-US" sz="1800" dirty="0" smtClean="0"/>
              <a:t>장차 </a:t>
            </a:r>
            <a:r>
              <a:rPr lang="ko-KR" altLang="en-US" sz="1800" dirty="0" err="1" smtClean="0"/>
              <a:t>부하증가의</a:t>
            </a:r>
            <a:r>
              <a:rPr lang="ko-KR" altLang="en-US" sz="1800" dirty="0" smtClean="0"/>
              <a:t> 전망과 전압강하를 검토할 것</a:t>
            </a:r>
            <a:endParaRPr lang="en-US" altLang="ko-KR" sz="1800" dirty="0" smtClean="0"/>
          </a:p>
          <a:p>
            <a:r>
              <a:rPr lang="ko-KR" altLang="en-US" sz="1800" dirty="0" smtClean="0"/>
              <a:t>전선의 연속 및 순시허용전류와 기계적 강도를 고려할 것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단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순시과전류의 지속시간은 </a:t>
            </a:r>
            <a:r>
              <a:rPr lang="en-US" altLang="ko-KR" sz="1800" dirty="0" smtClean="0"/>
              <a:t>0.5</a:t>
            </a:r>
            <a:r>
              <a:rPr lang="ko-KR" altLang="en-US" sz="1800" dirty="0" smtClean="0"/>
              <a:t>초를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표준으로 함</a:t>
            </a:r>
            <a:endParaRPr lang="en-US" altLang="ko-KR" sz="1800" dirty="0" smtClean="0"/>
          </a:p>
          <a:p>
            <a:pPr marL="230400" indent="-285750">
              <a:buFont typeface="Arial" panose="020B0604020202020204" pitchFamily="34" charset="0"/>
              <a:buChar char="•"/>
            </a:pPr>
            <a:r>
              <a:rPr lang="ko-KR" altLang="en-US" sz="1800" dirty="0" err="1" smtClean="0"/>
              <a:t>특고압과</a:t>
            </a:r>
            <a:r>
              <a:rPr lang="ko-KR" altLang="en-US" sz="1800" dirty="0" smtClean="0"/>
              <a:t> 고압선로에서는 다른 </a:t>
            </a:r>
            <a:r>
              <a:rPr lang="en-US" altLang="ko-KR" sz="1800" dirty="0" smtClean="0"/>
              <a:t>Feeder</a:t>
            </a:r>
            <a:r>
              <a:rPr lang="ko-KR" altLang="en-US" sz="1800" dirty="0" smtClean="0"/>
              <a:t>와 </a:t>
            </a:r>
            <a:r>
              <a:rPr lang="en-US" altLang="ko-KR" sz="1800" dirty="0" smtClean="0"/>
              <a:t>Loop</a:t>
            </a:r>
            <a:r>
              <a:rPr lang="ko-KR" altLang="en-US" sz="1800" dirty="0" smtClean="0"/>
              <a:t>될 때 부하의 융통을 고려할 것</a:t>
            </a:r>
            <a:endParaRPr lang="en-US" altLang="ko-KR" sz="1800" dirty="0" smtClean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845127" y="3287487"/>
            <a:ext cx="10515600" cy="5225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전선의 소요량 계산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45127" y="3914509"/>
            <a:ext cx="10515600" cy="1837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 2" pitchFamily="18" charset="2"/>
              <a:buChar char="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가선시의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소요량 산출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(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선로긍장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×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전선조수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 × 1.01</a:t>
            </a: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 2" pitchFamily="18" charset="2"/>
              <a:buChar char="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철거시의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회수량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(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선로긍장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×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전선조수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688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22213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전선별</a:t>
            </a:r>
            <a:r>
              <a:rPr lang="ko-KR" altLang="en-US" sz="2800" dirty="0" smtClean="0"/>
              <a:t> 전선의 최소 굵기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845127" y="1332411"/>
          <a:ext cx="10515600" cy="4414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3587">
                  <a:extLst>
                    <a:ext uri="{9D8B030D-6E8A-4147-A177-3AD203B41FA5}">
                      <a16:colId xmlns:a16="http://schemas.microsoft.com/office/drawing/2014/main" val="1400446710"/>
                    </a:ext>
                  </a:extLst>
                </a:gridCol>
                <a:gridCol w="1149532">
                  <a:extLst>
                    <a:ext uri="{9D8B030D-6E8A-4147-A177-3AD203B41FA5}">
                      <a16:colId xmlns:a16="http://schemas.microsoft.com/office/drawing/2014/main" val="3896227614"/>
                    </a:ext>
                  </a:extLst>
                </a:gridCol>
                <a:gridCol w="2360022">
                  <a:extLst>
                    <a:ext uri="{9D8B030D-6E8A-4147-A177-3AD203B41FA5}">
                      <a16:colId xmlns:a16="http://schemas.microsoft.com/office/drawing/2014/main" val="2005638226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2853311615"/>
                    </a:ext>
                  </a:extLst>
                </a:gridCol>
                <a:gridCol w="1935299">
                  <a:extLst>
                    <a:ext uri="{9D8B030D-6E8A-4147-A177-3AD203B41FA5}">
                      <a16:colId xmlns:a16="http://schemas.microsoft.com/office/drawing/2014/main" val="221332908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12050970"/>
                    </a:ext>
                  </a:extLst>
                </a:gridCol>
              </a:tblGrid>
              <a:tr h="370840">
                <a:tc rowSpan="2"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전압별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전선의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최소굵기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932194"/>
                  </a:ext>
                </a:extLst>
              </a:tr>
              <a:tr h="370840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동선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ACSR 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205907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일반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배전선로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시가지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간선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중부하지역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512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분기선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경부하지역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061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기타지역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간선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중부하지역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94427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분기선 및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경부하지역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고압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저압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648399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대용량 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배전선로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S/S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인출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~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부하중심점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240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1345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중부하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구간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18827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경부하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구간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특고압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이상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67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926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553" y="317859"/>
            <a:ext cx="10515600" cy="61831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지지물</a:t>
            </a:r>
            <a:r>
              <a:rPr lang="ko-KR" altLang="en-US" sz="2800" dirty="0" smtClean="0"/>
              <a:t> 최대 </a:t>
            </a:r>
            <a:r>
              <a:rPr lang="ko-KR" altLang="en-US" sz="2800" dirty="0" err="1" smtClean="0"/>
              <a:t>허용경간</a:t>
            </a:r>
            <a:r>
              <a:rPr lang="ko-KR" altLang="en-US" sz="2800" dirty="0" smtClean="0"/>
              <a:t> 산출 예시 </a:t>
            </a:r>
            <a:endParaRPr lang="ko-KR" altLang="en-US" sz="28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1038313"/>
              </p:ext>
            </p:extLst>
          </p:nvPr>
        </p:nvGraphicFramePr>
        <p:xfrm>
          <a:off x="844550" y="1475316"/>
          <a:ext cx="10515604" cy="26612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3884">
                  <a:extLst>
                    <a:ext uri="{9D8B030D-6E8A-4147-A177-3AD203B41FA5}">
                      <a16:colId xmlns:a16="http://schemas.microsoft.com/office/drawing/2014/main" val="1201177429"/>
                    </a:ext>
                  </a:extLst>
                </a:gridCol>
                <a:gridCol w="744583">
                  <a:extLst>
                    <a:ext uri="{9D8B030D-6E8A-4147-A177-3AD203B41FA5}">
                      <a16:colId xmlns:a16="http://schemas.microsoft.com/office/drawing/2014/main" val="4239879007"/>
                    </a:ext>
                  </a:extLst>
                </a:gridCol>
                <a:gridCol w="744583">
                  <a:extLst>
                    <a:ext uri="{9D8B030D-6E8A-4147-A177-3AD203B41FA5}">
                      <a16:colId xmlns:a16="http://schemas.microsoft.com/office/drawing/2014/main" val="3624581429"/>
                    </a:ext>
                  </a:extLst>
                </a:gridCol>
                <a:gridCol w="744583">
                  <a:extLst>
                    <a:ext uri="{9D8B030D-6E8A-4147-A177-3AD203B41FA5}">
                      <a16:colId xmlns:a16="http://schemas.microsoft.com/office/drawing/2014/main" val="312775171"/>
                    </a:ext>
                  </a:extLst>
                </a:gridCol>
                <a:gridCol w="744583">
                  <a:extLst>
                    <a:ext uri="{9D8B030D-6E8A-4147-A177-3AD203B41FA5}">
                      <a16:colId xmlns:a16="http://schemas.microsoft.com/office/drawing/2014/main" val="2462800309"/>
                    </a:ext>
                  </a:extLst>
                </a:gridCol>
                <a:gridCol w="814252">
                  <a:extLst>
                    <a:ext uri="{9D8B030D-6E8A-4147-A177-3AD203B41FA5}">
                      <a16:colId xmlns:a16="http://schemas.microsoft.com/office/drawing/2014/main" val="1795398821"/>
                    </a:ext>
                  </a:extLst>
                </a:gridCol>
                <a:gridCol w="814252">
                  <a:extLst>
                    <a:ext uri="{9D8B030D-6E8A-4147-A177-3AD203B41FA5}">
                      <a16:colId xmlns:a16="http://schemas.microsoft.com/office/drawing/2014/main" val="1418995200"/>
                    </a:ext>
                  </a:extLst>
                </a:gridCol>
                <a:gridCol w="814252">
                  <a:extLst>
                    <a:ext uri="{9D8B030D-6E8A-4147-A177-3AD203B41FA5}">
                      <a16:colId xmlns:a16="http://schemas.microsoft.com/office/drawing/2014/main" val="1237040044"/>
                    </a:ext>
                  </a:extLst>
                </a:gridCol>
                <a:gridCol w="814252">
                  <a:extLst>
                    <a:ext uri="{9D8B030D-6E8A-4147-A177-3AD203B41FA5}">
                      <a16:colId xmlns:a16="http://schemas.microsoft.com/office/drawing/2014/main" val="93279189"/>
                    </a:ext>
                  </a:extLst>
                </a:gridCol>
                <a:gridCol w="739095">
                  <a:extLst>
                    <a:ext uri="{9D8B030D-6E8A-4147-A177-3AD203B41FA5}">
                      <a16:colId xmlns:a16="http://schemas.microsoft.com/office/drawing/2014/main" val="4284048343"/>
                    </a:ext>
                  </a:extLst>
                </a:gridCol>
                <a:gridCol w="739095">
                  <a:extLst>
                    <a:ext uri="{9D8B030D-6E8A-4147-A177-3AD203B41FA5}">
                      <a16:colId xmlns:a16="http://schemas.microsoft.com/office/drawing/2014/main" val="1234549958"/>
                    </a:ext>
                  </a:extLst>
                </a:gridCol>
                <a:gridCol w="739095">
                  <a:extLst>
                    <a:ext uri="{9D8B030D-6E8A-4147-A177-3AD203B41FA5}">
                      <a16:colId xmlns:a16="http://schemas.microsoft.com/office/drawing/2014/main" val="4084519804"/>
                    </a:ext>
                  </a:extLst>
                </a:gridCol>
                <a:gridCol w="739095">
                  <a:extLst>
                    <a:ext uri="{9D8B030D-6E8A-4147-A177-3AD203B41FA5}">
                      <a16:colId xmlns:a16="http://schemas.microsoft.com/office/drawing/2014/main" val="367121998"/>
                    </a:ext>
                  </a:extLst>
                </a:gridCol>
              </a:tblGrid>
              <a:tr h="394666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지역 구분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sz="1400" baseline="0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aseline="0" dirty="0" smtClean="0">
                          <a:ea typeface="맑은 고딕" panose="020B0503020000020004" pitchFamily="50" charset="-127"/>
                        </a:rPr>
                        <a:t>고온계</a:t>
                      </a:r>
                      <a:r>
                        <a:rPr lang="en-US" altLang="ko-KR" sz="1400" baseline="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일반용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(500kg)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 smtClean="0">
                          <a:ea typeface="맑은 고딕" panose="020B0503020000020004" pitchFamily="50" charset="-127"/>
                        </a:rPr>
                        <a:t>중하중용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(700kg)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고강도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(1,000kg)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744292"/>
                  </a:ext>
                </a:extLst>
              </a:tr>
              <a:tr h="39466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공가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(2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단</a:t>
                      </a:r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206558"/>
                  </a:ext>
                </a:extLst>
              </a:tr>
              <a:tr h="39466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맑은 고딕" panose="020B0503020000020004" pitchFamily="50" charset="-127"/>
                        </a:rPr>
                        <a:t>회선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985453"/>
                  </a:ext>
                </a:extLst>
              </a:tr>
              <a:tr h="4924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Ⅰ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21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13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17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19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31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193585"/>
                  </a:ext>
                </a:extLst>
              </a:tr>
              <a:tr h="4924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Ⅱ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29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19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72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157044"/>
                  </a:ext>
                </a:extLst>
              </a:tr>
              <a:tr h="4924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Ⅲ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43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27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24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42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53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36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98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64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ea typeface="맑은 고딕" panose="020B0503020000020004" pitchFamily="50" charset="-127"/>
                        </a:rPr>
                        <a:t>55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555319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249988" y="992775"/>
            <a:ext cx="1110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ea typeface="맑은 고딕" panose="020B0503020000020004" pitchFamily="50" charset="-127"/>
              </a:rPr>
              <a:t>(</a:t>
            </a:r>
            <a:r>
              <a:rPr lang="ko-KR" altLang="en-US" dirty="0" smtClean="0">
                <a:ea typeface="맑은 고딕" panose="020B0503020000020004" pitchFamily="50" charset="-127"/>
              </a:rPr>
              <a:t>단위</a:t>
            </a:r>
            <a:r>
              <a:rPr lang="en-US" altLang="ko-KR" dirty="0" smtClean="0">
                <a:ea typeface="맑은 고딕" panose="020B0503020000020004" pitchFamily="50" charset="-127"/>
              </a:rPr>
              <a:t>: m)</a:t>
            </a:r>
            <a:endParaRPr lang="ko-KR" altLang="en-US" dirty="0"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335143"/>
              </p:ext>
            </p:extLst>
          </p:nvPr>
        </p:nvGraphicFramePr>
        <p:xfrm>
          <a:off x="844550" y="4732320"/>
          <a:ext cx="10515604" cy="14072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2">
                  <a:extLst>
                    <a:ext uri="{9D8B030D-6E8A-4147-A177-3AD203B41FA5}">
                      <a16:colId xmlns:a16="http://schemas.microsoft.com/office/drawing/2014/main" val="2164246031"/>
                    </a:ext>
                  </a:extLst>
                </a:gridCol>
                <a:gridCol w="5257802">
                  <a:extLst>
                    <a:ext uri="{9D8B030D-6E8A-4147-A177-3AD203B41FA5}">
                      <a16:colId xmlns:a16="http://schemas.microsoft.com/office/drawing/2014/main" val="580723820"/>
                    </a:ext>
                  </a:extLst>
                </a:gridCol>
              </a:tblGrid>
              <a:tr h="469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지역별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(m)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43890"/>
                  </a:ext>
                </a:extLst>
              </a:tr>
              <a:tr h="469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상가 및 번화가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정도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002594"/>
                  </a:ext>
                </a:extLst>
              </a:tr>
              <a:tr h="469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밀집주택가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정도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266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47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30922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저압선의 </a:t>
            </a:r>
            <a:r>
              <a:rPr lang="ko-KR" altLang="en-US" sz="2800" dirty="0" err="1" smtClean="0"/>
              <a:t>경간수</a:t>
            </a:r>
            <a:r>
              <a:rPr lang="ko-KR" altLang="en-US" sz="2800" dirty="0" smtClean="0"/>
              <a:t> 제한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299728"/>
              </p:ext>
            </p:extLst>
          </p:nvPr>
        </p:nvGraphicFramePr>
        <p:xfrm>
          <a:off x="844550" y="1027113"/>
          <a:ext cx="10515600" cy="2473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02156130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1162769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27650499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85793279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4581424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970005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공급방식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전압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전선종별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번화가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밀집주택가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농어촌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664333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경간수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단상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220V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25589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220/380V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60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38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8001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44550" y="3779519"/>
            <a:ext cx="93121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편측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전류상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정치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번화가 상가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200A,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밀집주택가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100A,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농어촌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50A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상정전류의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배에 전압강하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13V(220V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경우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이하로 되는 설비임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가까운 시일 내에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부하증가가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예상되는 경우에는 현재 부하의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배가 되는 전류로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전압강하를 계산하여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전압별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규정전압이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유지되도록 설계할 수 있음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농사용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관정수용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등에 저압을 공급하는 경우에는 전압강하가 초과되지 않는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범위내에서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경간수를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증가시킬 수 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101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09002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특고압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고압</a:t>
            </a:r>
            <a:r>
              <a:rPr lang="en-US" altLang="ko-KR" sz="2800" dirty="0" smtClean="0"/>
              <a:t>) </a:t>
            </a:r>
            <a:r>
              <a:rPr lang="ko-KR" altLang="en-US" sz="2800" dirty="0" smtClean="0"/>
              <a:t>중성선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036320"/>
            <a:ext cx="10515600" cy="5225142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동일 변전소에 인출된 </a:t>
            </a:r>
            <a:r>
              <a:rPr lang="ko-KR" altLang="en-US" sz="1800" dirty="0" err="1" smtClean="0"/>
              <a:t>특고압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고압</a:t>
            </a:r>
            <a:r>
              <a:rPr lang="en-US" altLang="ko-KR" sz="1800" dirty="0" smtClean="0"/>
              <a:t>) </a:t>
            </a:r>
            <a:r>
              <a:rPr lang="ko-KR" altLang="en-US" sz="1800" dirty="0" err="1" smtClean="0"/>
              <a:t>중성선은</a:t>
            </a:r>
            <a:r>
              <a:rPr lang="ko-KR" altLang="en-US" sz="1800" dirty="0" smtClean="0"/>
              <a:t> 서로 공용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서로 다른 변전소에서 인출된 </a:t>
            </a:r>
            <a:r>
              <a:rPr lang="ko-KR" altLang="en-US" sz="1800" dirty="0" err="1" smtClean="0"/>
              <a:t>특고압선로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중성선은</a:t>
            </a:r>
            <a:r>
              <a:rPr lang="ko-KR" altLang="en-US" sz="1800" dirty="0" smtClean="0"/>
              <a:t> 공용하지 않음</a:t>
            </a:r>
            <a:endParaRPr lang="en-US" altLang="ko-KR" sz="1800" dirty="0" smtClean="0"/>
          </a:p>
          <a:p>
            <a:r>
              <a:rPr lang="ko-KR" altLang="en-US" sz="1800" dirty="0" smtClean="0"/>
              <a:t>서로 다른 변전소에서 인출된 </a:t>
            </a:r>
            <a:r>
              <a:rPr lang="ko-KR" altLang="en-US" sz="1800" dirty="0" err="1" smtClean="0"/>
              <a:t>특고압선로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중성선은</a:t>
            </a:r>
            <a:r>
              <a:rPr lang="ko-KR" altLang="en-US" sz="1800" dirty="0" smtClean="0"/>
              <a:t> 공용하지 않음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중성선 별도 가선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한 전주에서 양 </a:t>
            </a:r>
            <a:r>
              <a:rPr lang="ko-KR" altLang="en-US" sz="1800" dirty="0" err="1" smtClean="0"/>
              <a:t>중성선을</a:t>
            </a:r>
            <a:r>
              <a:rPr lang="ko-KR" altLang="en-US" sz="1800" dirty="0" smtClean="0"/>
              <a:t> 함께 접지하지 않음</a:t>
            </a:r>
            <a:endParaRPr lang="en-US" altLang="ko-KR" sz="1800" dirty="0" smtClean="0"/>
          </a:p>
          <a:p>
            <a:pPr marL="230400" indent="-285750">
              <a:buFont typeface="Arial" panose="020B0604020202020204" pitchFamily="34" charset="0"/>
              <a:buChar char="•"/>
            </a:pPr>
            <a:r>
              <a:rPr lang="ko-KR" altLang="en-US" sz="1800" dirty="0" smtClean="0"/>
              <a:t>중성선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나선을 사용하며 </a:t>
            </a:r>
            <a:r>
              <a:rPr lang="ko-KR" altLang="en-US" sz="1800" dirty="0" err="1" smtClean="0"/>
              <a:t>저압애자에</a:t>
            </a:r>
            <a:r>
              <a:rPr lang="ko-KR" altLang="en-US" sz="1800" dirty="0" smtClean="0"/>
              <a:t> 지지</a:t>
            </a:r>
            <a:endParaRPr lang="en-US" altLang="ko-KR" sz="1800" dirty="0" smtClean="0"/>
          </a:p>
          <a:p>
            <a:pPr marL="230400" indent="-285750">
              <a:buFont typeface="Arial" panose="020B0604020202020204" pitchFamily="34" charset="0"/>
              <a:buChar char="•"/>
            </a:pPr>
            <a:r>
              <a:rPr lang="ko-KR" altLang="en-US" sz="1800" dirty="0" smtClean="0"/>
              <a:t>중성선 굵기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전압선과 같은 굵기로 하며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최대는 </a:t>
            </a:r>
            <a:r>
              <a:rPr lang="en-US" altLang="ko-KR" sz="1800" dirty="0" smtClean="0"/>
              <a:t>ACSR 95sq</a:t>
            </a:r>
            <a:r>
              <a:rPr lang="ko-KR" altLang="en-US" sz="1800" dirty="0"/>
              <a:t>중성선 별도 </a:t>
            </a:r>
            <a:r>
              <a:rPr lang="ko-KR" altLang="en-US" sz="1800" dirty="0" smtClean="0"/>
              <a:t>가선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전력유도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영향으로 중성선 굵기를 크게 하거나 </a:t>
            </a:r>
            <a:r>
              <a:rPr lang="ko-KR" altLang="en-US" sz="1800" dirty="0" err="1" smtClean="0"/>
              <a:t>중성선을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2</a:t>
            </a:r>
            <a:r>
              <a:rPr lang="ko-KR" altLang="en-US" sz="1800" dirty="0" smtClean="0"/>
              <a:t>조로 할 때</a:t>
            </a:r>
            <a:endParaRPr lang="en-US" altLang="ko-KR" sz="1800" dirty="0" smtClean="0"/>
          </a:p>
          <a:p>
            <a:pPr marL="432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또는 </a:t>
            </a:r>
            <a:r>
              <a:rPr lang="ko-KR" altLang="en-US" sz="1800" dirty="0" err="1" smtClean="0"/>
              <a:t>장경간</a:t>
            </a:r>
            <a:r>
              <a:rPr lang="ko-KR" altLang="en-US" sz="1800" dirty="0" smtClean="0"/>
              <a:t> 또는 특수지역에서 기계적 강도가 </a:t>
            </a:r>
            <a:r>
              <a:rPr lang="ko-KR" altLang="en-US" sz="1800" dirty="0" err="1" smtClean="0"/>
              <a:t>필요시는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230400" indent="-285750"/>
            <a:r>
              <a:rPr lang="ko-KR" altLang="en-US" sz="1800" dirty="0" smtClean="0"/>
              <a:t>중성선 </a:t>
            </a:r>
            <a:r>
              <a:rPr lang="en-US" altLang="ko-KR" sz="1800" dirty="0" smtClean="0"/>
              <a:t>2</a:t>
            </a:r>
            <a:r>
              <a:rPr lang="ko-KR" altLang="en-US" sz="1800" dirty="0" smtClean="0"/>
              <a:t>조 </a:t>
            </a:r>
            <a:r>
              <a:rPr lang="ko-KR" altLang="en-US" sz="1800" dirty="0" err="1" smtClean="0"/>
              <a:t>가선시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중성선간</a:t>
            </a:r>
            <a:r>
              <a:rPr lang="ko-KR" altLang="en-US" sz="1800" dirty="0" smtClean="0"/>
              <a:t> 연결은 양단과 </a:t>
            </a:r>
            <a:r>
              <a:rPr lang="ko-KR" altLang="en-US" sz="1800" dirty="0" err="1" smtClean="0"/>
              <a:t>접지시공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전주마다</a:t>
            </a:r>
            <a:r>
              <a:rPr lang="ko-KR" altLang="en-US" sz="1800" dirty="0" smtClean="0"/>
              <a:t> 상호 연결</a:t>
            </a:r>
            <a:endParaRPr lang="en-US" altLang="ko-KR" sz="1800" dirty="0" smtClean="0"/>
          </a:p>
          <a:p>
            <a:pPr marL="230400" indent="-285750"/>
            <a:r>
              <a:rPr lang="ko-KR" altLang="en-US" sz="1800" dirty="0" err="1" smtClean="0"/>
              <a:t>중성선은</a:t>
            </a:r>
            <a:r>
              <a:rPr lang="ko-KR" altLang="en-US" sz="1800" dirty="0" smtClean="0"/>
              <a:t> 선로 및 고객 구내의 모든 </a:t>
            </a:r>
            <a:r>
              <a:rPr lang="ko-KR" altLang="en-US" sz="1800" dirty="0" err="1" smtClean="0"/>
              <a:t>특고압측</a:t>
            </a:r>
            <a:r>
              <a:rPr lang="ko-KR" altLang="en-US" sz="1800" dirty="0" smtClean="0"/>
              <a:t> 기기의 </a:t>
            </a:r>
            <a:r>
              <a:rPr lang="ko-KR" altLang="en-US" sz="1800" dirty="0" err="1" smtClean="0"/>
              <a:t>외함</a:t>
            </a:r>
            <a:r>
              <a:rPr lang="ko-KR" altLang="en-US" sz="1800" dirty="0" smtClean="0"/>
              <a:t> 및 접지와  연결</a:t>
            </a:r>
            <a:endParaRPr lang="en-US" altLang="ko-KR" sz="1800" dirty="0" smtClean="0"/>
          </a:p>
          <a:p>
            <a:pPr marL="20340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/>
          </a:p>
          <a:p>
            <a:pPr marL="230400" indent="-285750">
              <a:buFont typeface="Arial" panose="020B0604020202020204" pitchFamily="34" charset="0"/>
              <a:buChar char="•"/>
            </a:pPr>
            <a:endParaRPr lang="en-US" altLang="ko-KR" sz="1800" dirty="0" smtClean="0"/>
          </a:p>
        </p:txBody>
      </p:sp>
    </p:spTree>
    <p:extLst>
      <p:ext uri="{BB962C8B-B14F-4D97-AF65-F5344CB8AC3E}">
        <p14:creationId xmlns:p14="http://schemas.microsoft.com/office/powerpoint/2010/main" val="237169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저압중성선</a:t>
            </a:r>
            <a:r>
              <a:rPr lang="ko-KR" altLang="en-US" sz="2800" dirty="0" smtClean="0"/>
              <a:t> 및 </a:t>
            </a:r>
            <a:r>
              <a:rPr lang="ko-KR" altLang="en-US" sz="2800" dirty="0" err="1" smtClean="0"/>
              <a:t>접지측전선</a:t>
            </a:r>
            <a:r>
              <a:rPr lang="ko-KR" altLang="en-US" sz="2800" dirty="0" smtClean="0"/>
              <a:t> 굵기</a:t>
            </a:r>
            <a:endParaRPr lang="ko-KR" altLang="en-US" sz="2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2703516" y="1058999"/>
          <a:ext cx="6798822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99411">
                  <a:extLst>
                    <a:ext uri="{9D8B030D-6E8A-4147-A177-3AD203B41FA5}">
                      <a16:colId xmlns:a16="http://schemas.microsoft.com/office/drawing/2014/main" val="2440669031"/>
                    </a:ext>
                  </a:extLst>
                </a:gridCol>
                <a:gridCol w="3399411">
                  <a:extLst>
                    <a:ext uri="{9D8B030D-6E8A-4147-A177-3AD203B41FA5}">
                      <a16:colId xmlns:a16="http://schemas.microsoft.com/office/drawing/2014/main" val="35479305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전압선의 굵기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중성선의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굵기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0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22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 22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785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38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 22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8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 38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89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100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 38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033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OW 150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WO 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093581"/>
                  </a:ext>
                </a:extLst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1735578" y="3779517"/>
            <a:ext cx="8734697" cy="1802675"/>
            <a:chOff x="1367245" y="3526969"/>
            <a:chExt cx="8734697" cy="1802675"/>
          </a:xfrm>
        </p:grpSpPr>
        <p:sp>
          <p:nvSpPr>
            <p:cNvPr id="5" name="직사각형 4"/>
            <p:cNvSpPr/>
            <p:nvPr/>
          </p:nvSpPr>
          <p:spPr>
            <a:xfrm>
              <a:off x="1367245" y="3526969"/>
              <a:ext cx="8734697" cy="18026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550125" y="3683726"/>
              <a:ext cx="8047396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lang="ko-KR" altLang="en-US" dirty="0">
                  <a:solidFill>
                    <a:prstClr val="black"/>
                  </a:solidFill>
                  <a:latin typeface="Calibri"/>
                  <a:ea typeface="맑은 고딕" panose="020B0503020000020004" pitchFamily="50" charset="-127"/>
                </a:rPr>
                <a:t>단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상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2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선식 접지측 전선은 전압측 전선과 동일한 굵기로 선정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1</a:t>
              </a: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차측이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다중접지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계통일 때 그 저압의 중성선 또는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1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상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2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선식 접지측 전선은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    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나선을 사용하고 </a:t>
              </a: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다중접지를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시행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변대가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집중된 시가지에서 동과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AL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의 빈번한 접속을 피하기 위해 </a:t>
              </a: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중성선을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       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맑은 고딕" panose="020B0503020000020004" pitchFamily="50" charset="-127"/>
                  <a:cs typeface="+mn-cs"/>
                </a:rPr>
                <a:t>나경동선으로 일괄 시공할 수 있음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396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저압전선의</a:t>
            </a:r>
            <a:r>
              <a:rPr lang="ko-KR" altLang="en-US" sz="2800" dirty="0" smtClean="0"/>
              <a:t> 배열</a:t>
            </a:r>
            <a:endParaRPr lang="ko-KR" altLang="en-US" sz="2800" dirty="0"/>
          </a:p>
        </p:txBody>
      </p:sp>
      <p:graphicFrame>
        <p:nvGraphicFramePr>
          <p:cNvPr id="8" name="내용 개체 틀 7"/>
          <p:cNvGraphicFramePr>
            <a:graphicFrameLocks noGrp="1"/>
          </p:cNvGraphicFramePr>
          <p:nvPr>
            <p:ph idx="1"/>
            <p:extLst/>
          </p:nvPr>
        </p:nvGraphicFramePr>
        <p:xfrm>
          <a:off x="2351313" y="1262742"/>
          <a:ext cx="7506790" cy="4761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53395">
                  <a:extLst>
                    <a:ext uri="{9D8B030D-6E8A-4147-A177-3AD203B41FA5}">
                      <a16:colId xmlns:a16="http://schemas.microsoft.com/office/drawing/2014/main" val="1378323376"/>
                    </a:ext>
                  </a:extLst>
                </a:gridCol>
                <a:gridCol w="3753395">
                  <a:extLst>
                    <a:ext uri="{9D8B030D-6E8A-4147-A177-3AD203B41FA5}">
                      <a16:colId xmlns:a16="http://schemas.microsoft.com/office/drawing/2014/main" val="1519308685"/>
                    </a:ext>
                  </a:extLst>
                </a:gridCol>
              </a:tblGrid>
              <a:tr h="3920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배전방식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전선의 배열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216178"/>
                  </a:ext>
                </a:extLst>
              </a:tr>
              <a:tr h="14565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단상</a:t>
                      </a:r>
                      <a:r>
                        <a:rPr lang="en-US" altLang="ko-KR" baseline="0" dirty="0" smtClean="0">
                          <a:ea typeface="맑은 고딕" panose="020B0503020000020004" pitchFamily="50" charset="-127"/>
                        </a:rPr>
                        <a:t> 2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3679200"/>
                  </a:ext>
                </a:extLst>
              </a:tr>
              <a:tr h="14565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상 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선식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478715"/>
                  </a:ext>
                </a:extLst>
              </a:tr>
              <a:tr h="14565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수직배선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525541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5234" b="5294"/>
          <a:stretch/>
        </p:blipFill>
        <p:spPr>
          <a:xfrm>
            <a:off x="6540137" y="1819635"/>
            <a:ext cx="2910790" cy="99044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t="6049"/>
          <a:stretch/>
        </p:blipFill>
        <p:spPr>
          <a:xfrm>
            <a:off x="6510226" y="3344502"/>
            <a:ext cx="2940701" cy="97656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b="6840"/>
          <a:stretch/>
        </p:blipFill>
        <p:spPr>
          <a:xfrm>
            <a:off x="6531026" y="4858976"/>
            <a:ext cx="2936867" cy="98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7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696686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기준이도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54168" y="1280160"/>
            <a:ext cx="8897518" cy="197722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846217" y="3483429"/>
            <a:ext cx="8551817" cy="11756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29097" y="3622766"/>
            <a:ext cx="69701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풍압하중에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대한 안전율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경동선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→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2.2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기타 전선 →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2.5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이도조정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작업시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겨울철에는 기준이도보다 조금 적게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	  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여름철에는 조금 많게 조정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386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261258"/>
            <a:ext cx="10515600" cy="57476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전선 접속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262742"/>
            <a:ext cx="10515600" cy="4917395"/>
          </a:xfrm>
        </p:spPr>
        <p:txBody>
          <a:bodyPr>
            <a:normAutofit/>
          </a:bodyPr>
          <a:lstStyle/>
          <a:p>
            <a:r>
              <a:rPr lang="ko-KR" altLang="en-US" sz="1800" dirty="0" err="1" smtClean="0"/>
              <a:t>접속부분의</a:t>
            </a:r>
            <a:r>
              <a:rPr lang="ko-KR" altLang="en-US" sz="1800" dirty="0" smtClean="0"/>
              <a:t> 전기저항은 같은 길이의 </a:t>
            </a:r>
            <a:r>
              <a:rPr lang="ko-KR" altLang="en-US" sz="1800" dirty="0" err="1" smtClean="0"/>
              <a:t>동일전선</a:t>
            </a:r>
            <a:r>
              <a:rPr lang="ko-KR" altLang="en-US" sz="1800" dirty="0" smtClean="0"/>
              <a:t> 저항보다 증가하지 않아야 한다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서로 장력이 걸리는 부분 </a:t>
            </a:r>
            <a:r>
              <a:rPr lang="ko-KR" altLang="en-US" sz="1800" dirty="0" err="1" smtClean="0"/>
              <a:t>접속시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접속부분의</a:t>
            </a:r>
            <a:r>
              <a:rPr lang="ko-KR" altLang="en-US" sz="1800" dirty="0" smtClean="0"/>
              <a:t> 기계적 강도는 접속하지 않은 부분에 비하여 </a:t>
            </a:r>
            <a:r>
              <a:rPr lang="en-US" altLang="ko-KR" sz="1800" dirty="0" smtClean="0"/>
              <a:t>20% </a:t>
            </a:r>
            <a:r>
              <a:rPr lang="ko-KR" altLang="en-US" sz="1800" dirty="0" smtClean="0"/>
              <a:t>이상 감소시키지 않아야 한다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절연전선 상호간을 접속할 때 </a:t>
            </a:r>
            <a:r>
              <a:rPr lang="ko-KR" altLang="en-US" sz="1800" dirty="0" err="1" smtClean="0"/>
              <a:t>접속부분의</a:t>
            </a:r>
            <a:r>
              <a:rPr lang="ko-KR" altLang="en-US" sz="1800" dirty="0" smtClean="0"/>
              <a:t> 절연은 </a:t>
            </a:r>
            <a:r>
              <a:rPr lang="ko-KR" altLang="en-US" sz="1800" dirty="0" err="1" smtClean="0"/>
              <a:t>타부분의</a:t>
            </a:r>
            <a:r>
              <a:rPr lang="ko-KR" altLang="en-US" sz="1800" dirty="0" smtClean="0"/>
              <a:t> 절연물과 동등이상의 효력이 있는 방법으로 충분히 절연</a:t>
            </a:r>
            <a:endParaRPr lang="en-US" altLang="ko-KR" sz="1800" dirty="0" smtClean="0"/>
          </a:p>
          <a:p>
            <a:r>
              <a:rPr lang="ko-KR" altLang="en-US" sz="1800" dirty="0" smtClean="0"/>
              <a:t>철도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궤도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타전선로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약전류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전선로</a:t>
            </a:r>
            <a:r>
              <a:rPr lang="ko-KR" altLang="en-US" sz="1800" dirty="0" smtClean="0"/>
              <a:t> 등을 횡단하는 장소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전선접속</a:t>
            </a:r>
            <a:r>
              <a:rPr lang="ko-KR" altLang="en-US" sz="1800" dirty="0" smtClean="0"/>
              <a:t> 금지</a:t>
            </a:r>
            <a:endParaRPr lang="en-US" altLang="ko-KR" sz="1800" dirty="0" smtClean="0"/>
          </a:p>
          <a:p>
            <a:r>
              <a:rPr lang="ko-KR" altLang="en-US" sz="1800" dirty="0" smtClean="0"/>
              <a:t>전선의 접속을 </a:t>
            </a:r>
            <a:r>
              <a:rPr lang="ko-KR" altLang="en-US" sz="1800" dirty="0" err="1" smtClean="0"/>
              <a:t>경간</a:t>
            </a:r>
            <a:r>
              <a:rPr lang="ko-KR" altLang="en-US" sz="1800" dirty="0" smtClean="0"/>
              <a:t> 중에서 하지 않고 잠바에서 접속 시행하는 경우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굵기가 서로 다른 전선의 </a:t>
            </a:r>
            <a:r>
              <a:rPr lang="ko-KR" altLang="en-US" sz="1800" dirty="0" err="1" smtClean="0"/>
              <a:t>저복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동선과 </a:t>
            </a:r>
            <a:r>
              <a:rPr lang="en-US" altLang="ko-KR" sz="1800" dirty="0" smtClean="0"/>
              <a:t>Aℓ</a:t>
            </a:r>
            <a:r>
              <a:rPr lang="ko-KR" altLang="en-US" sz="1800" dirty="0" smtClean="0"/>
              <a:t>선과 같은 </a:t>
            </a:r>
            <a:r>
              <a:rPr lang="ko-KR" altLang="en-US" sz="1800" dirty="0" err="1" smtClean="0"/>
              <a:t>이종전선의</a:t>
            </a:r>
            <a:r>
              <a:rPr lang="ko-KR" altLang="en-US" sz="1800" dirty="0" smtClean="0"/>
              <a:t> 접속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err="1" smtClean="0"/>
              <a:t>나전선과</a:t>
            </a:r>
            <a:r>
              <a:rPr lang="ko-KR" altLang="en-US" sz="1800" dirty="0" smtClean="0"/>
              <a:t> 절연전선 또는 케이블과의 접속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6973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48346"/>
            <a:ext cx="10515600" cy="461554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ko-KR" sz="2800" dirty="0" smtClean="0"/>
              <a:t>AL</a:t>
            </a:r>
            <a:r>
              <a:rPr lang="ko-KR" altLang="en-US" sz="2800" dirty="0" smtClean="0"/>
              <a:t>전선 접속 </a:t>
            </a:r>
            <a:r>
              <a:rPr lang="en-US" altLang="ko-KR" sz="2800" dirty="0" smtClean="0"/>
              <a:t>4</a:t>
            </a:r>
            <a:r>
              <a:rPr lang="ko-KR" altLang="en-US" sz="2800" dirty="0" smtClean="0"/>
              <a:t>대 원칙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045031"/>
            <a:ext cx="10515600" cy="1584959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 smtClean="0"/>
              <a:t>AL</a:t>
            </a:r>
            <a:r>
              <a:rPr lang="ko-KR" altLang="en-US" sz="1800" dirty="0" smtClean="0"/>
              <a:t>전선 절단 철저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절단기 사용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전선 풀림 방지를 위한 </a:t>
            </a:r>
            <a:r>
              <a:rPr lang="en-US" altLang="ko-KR" sz="1800" dirty="0" smtClean="0"/>
              <a:t>AL </a:t>
            </a:r>
            <a:r>
              <a:rPr lang="ko-KR" altLang="en-US" sz="1800" dirty="0" err="1" smtClean="0"/>
              <a:t>바인드선을</a:t>
            </a:r>
            <a:r>
              <a:rPr lang="ko-KR" altLang="en-US" sz="1800" dirty="0" smtClean="0"/>
              <a:t> 감고 절단기로 절단</a:t>
            </a:r>
            <a:endParaRPr lang="en-US" altLang="ko-KR" sz="1800" dirty="0" smtClean="0"/>
          </a:p>
          <a:p>
            <a:pPr marL="287550" indent="-285750"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산화피막 제거</a:t>
            </a:r>
            <a:r>
              <a:rPr lang="en-US" altLang="ko-KR" sz="1800" dirty="0" smtClean="0"/>
              <a:t>: AL Brush </a:t>
            </a:r>
            <a:r>
              <a:rPr lang="ko-KR" altLang="en-US" sz="1800" dirty="0" smtClean="0"/>
              <a:t>또는 </a:t>
            </a:r>
            <a:r>
              <a:rPr lang="en-US" altLang="ko-KR" sz="1800" dirty="0" smtClean="0"/>
              <a:t>Sand Paper</a:t>
            </a:r>
          </a:p>
          <a:p>
            <a:pPr marL="287550" indent="-285750"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콤파운드</a:t>
            </a:r>
            <a:r>
              <a:rPr lang="ko-KR" altLang="en-US" sz="1800" dirty="0" smtClean="0"/>
              <a:t> 도포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산화피막 생성 방지</a:t>
            </a:r>
            <a:endParaRPr lang="en-US" altLang="ko-KR" sz="1800" dirty="0" smtClean="0"/>
          </a:p>
          <a:p>
            <a:pPr marL="287550" indent="-285750"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적합한 </a:t>
            </a:r>
            <a:r>
              <a:rPr lang="ko-KR" altLang="en-US" sz="1800" dirty="0" err="1" smtClean="0"/>
              <a:t>접속금구</a:t>
            </a:r>
            <a:r>
              <a:rPr lang="ko-KR" altLang="en-US" sz="1800" dirty="0" smtClean="0"/>
              <a:t> 및 공구 사용</a:t>
            </a:r>
            <a:r>
              <a:rPr lang="en-US" altLang="ko-KR" sz="1800" dirty="0" smtClean="0"/>
              <a:t>: Y-35 </a:t>
            </a:r>
            <a:r>
              <a:rPr lang="ko-KR" altLang="en-US" sz="1800" dirty="0" smtClean="0"/>
              <a:t>또는 전동식 공구</a:t>
            </a:r>
            <a:endParaRPr lang="ko-KR" altLang="en-US" sz="1800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845127" y="2991398"/>
            <a:ext cx="10515600" cy="492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전선 </a:t>
            </a:r>
            <a:r>
              <a:rPr kumimoji="0" lang="ko-KR" altLang="en-US" sz="25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압축접속</a:t>
            </a:r>
            <a:r>
              <a:rPr kumimoji="0" lang="ko-KR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맑은 고딕" panose="020B0503020000020004" pitchFamily="50" charset="-127"/>
                <a:cs typeface="+mj-cs"/>
              </a:rPr>
              <a:t> 순서</a:t>
            </a:r>
            <a:endParaRPr kumimoji="0" lang="ko-KR" alt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845127" y="3714209"/>
            <a:ext cx="10515600" cy="1049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 58SQ 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이하</a:t>
            </a: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중앙에서 좌우로</a:t>
            </a:r>
            <a:endParaRPr kumimoji="0" lang="en-US" altLang="ko-KR" sz="17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ACSR 95SQ 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이상</a:t>
            </a: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7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스리브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양단에서 중앙으로 매 </a:t>
            </a: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회씩</a:t>
            </a:r>
            <a:endParaRPr kumimoji="0" lang="en-US" altLang="ko-KR" sz="17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en-US" altLang="ko-KR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 180 </a:t>
            </a:r>
            <a:r>
              <a:rPr kumimoji="0" lang="ko-KR" altLang="en-US" sz="1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방향을 바꾸어 압축</a:t>
            </a:r>
            <a:endParaRPr kumimoji="0" lang="ko-KR" altLang="en-US" sz="1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993" t="2408" r="2822" b="12229"/>
          <a:stretch/>
        </p:blipFill>
        <p:spPr>
          <a:xfrm>
            <a:off x="1062842" y="5277395"/>
            <a:ext cx="4476775" cy="720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 rotWithShape="1">
          <a:blip r:embed="rId3"/>
          <a:srcRect l="1025" t="5068" r="1497" b="3725"/>
          <a:stretch/>
        </p:blipFill>
        <p:spPr>
          <a:xfrm>
            <a:off x="6364331" y="5277395"/>
            <a:ext cx="44784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03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전선의 </a:t>
            </a:r>
            <a:r>
              <a:rPr lang="ko-KR" altLang="en-US" sz="2800" dirty="0" err="1" smtClean="0"/>
              <a:t>접속개소</a:t>
            </a:r>
            <a:r>
              <a:rPr lang="ko-KR" altLang="en-US" sz="2800" dirty="0" smtClean="0"/>
              <a:t> 불량 원인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1193074"/>
            <a:ext cx="10515600" cy="49870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스리브</a:t>
            </a:r>
            <a:r>
              <a:rPr lang="ko-KR" altLang="en-US" sz="1800" dirty="0" smtClean="0"/>
              <a:t> 규격 및 압축다이스가 부적당한 경우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압축회수</a:t>
            </a:r>
            <a:r>
              <a:rPr lang="ko-KR" altLang="en-US" sz="1800" dirty="0" smtClean="0"/>
              <a:t> 또는 압축기의 </a:t>
            </a:r>
            <a:r>
              <a:rPr lang="ko-KR" altLang="en-US" sz="1800" dirty="0" err="1" smtClean="0"/>
              <a:t>압축력이</a:t>
            </a:r>
            <a:r>
              <a:rPr lang="ko-KR" altLang="en-US" sz="1800" dirty="0" smtClean="0"/>
              <a:t> 부족한 경우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전선 표면의 </a:t>
            </a:r>
            <a:r>
              <a:rPr lang="ko-KR" altLang="en-US" sz="1800" dirty="0" err="1" smtClean="0"/>
              <a:t>산화피막을</a:t>
            </a:r>
            <a:r>
              <a:rPr lang="ko-KR" altLang="en-US" sz="1800" dirty="0" smtClean="0"/>
              <a:t> 벗겨내지 않은 경우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 err="1" smtClean="0"/>
              <a:t>불량스리브를</a:t>
            </a:r>
            <a:r>
              <a:rPr lang="ko-KR" altLang="en-US" sz="1800" dirty="0" smtClean="0"/>
              <a:t> 사용한 경우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포장박스에 제작사가 명시된 제품 사용</a:t>
            </a:r>
            <a:endParaRPr lang="en-US" altLang="ko-KR" sz="1800" dirty="0" smtClean="0"/>
          </a:p>
          <a:p>
            <a:pPr marL="468000">
              <a:buFont typeface="Calibri" panose="020F0502020204030204" pitchFamily="34" charset="0"/>
              <a:buChar char="–"/>
            </a:pPr>
            <a:r>
              <a:rPr lang="ko-KR" altLang="en-US" sz="1800" dirty="0" smtClean="0"/>
              <a:t>내면에 </a:t>
            </a:r>
            <a:r>
              <a:rPr lang="ko-KR" altLang="en-US" sz="1800" dirty="0" err="1" smtClean="0"/>
              <a:t>콤파운드가</a:t>
            </a:r>
            <a:r>
              <a:rPr lang="ko-KR" altLang="en-US" sz="1800" dirty="0" smtClean="0"/>
              <a:t> 균일하게 도포된 제품 사용</a:t>
            </a:r>
            <a:endParaRPr lang="en-US" altLang="ko-KR" sz="1800" dirty="0" smtClean="0"/>
          </a:p>
          <a:p>
            <a:pPr marL="230400" indent="-285750">
              <a:buFont typeface="Wingdings" panose="05000000000000000000" pitchFamily="2" charset="2"/>
              <a:buChar char="§"/>
            </a:pPr>
            <a:r>
              <a:rPr lang="ko-KR" altLang="en-US" sz="1800" dirty="0" smtClean="0"/>
              <a:t>→접속 </a:t>
            </a:r>
            <a:r>
              <a:rPr lang="ko-KR" altLang="en-US" sz="1800" dirty="0" err="1" smtClean="0"/>
              <a:t>불량시</a:t>
            </a:r>
            <a:r>
              <a:rPr lang="ko-KR" altLang="en-US" sz="1800" dirty="0" smtClean="0"/>
              <a:t> 시공 </a:t>
            </a:r>
            <a:r>
              <a:rPr lang="en-US" altLang="ko-KR" sz="1800" dirty="0" smtClean="0"/>
              <a:t>1~2sus </a:t>
            </a:r>
            <a:r>
              <a:rPr lang="ko-KR" altLang="en-US" sz="1800" dirty="0" smtClean="0"/>
              <a:t>후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열화로 인한 고장 발생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29532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AL </a:t>
            </a:r>
            <a:r>
              <a:rPr lang="ko-KR" altLang="en-US" sz="2800" dirty="0" err="1" smtClean="0"/>
              <a:t>압축스리브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사용구분</a:t>
            </a:r>
            <a:endParaRPr lang="ko-KR" altLang="en-US" sz="28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208712" y="1381517"/>
          <a:ext cx="9788429" cy="3032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1608">
                  <a:extLst>
                    <a:ext uri="{9D8B030D-6E8A-4147-A177-3AD203B41FA5}">
                      <a16:colId xmlns:a16="http://schemas.microsoft.com/office/drawing/2014/main" val="442672997"/>
                    </a:ext>
                  </a:extLst>
                </a:gridCol>
                <a:gridCol w="1210491">
                  <a:extLst>
                    <a:ext uri="{9D8B030D-6E8A-4147-A177-3AD203B41FA5}">
                      <a16:colId xmlns:a16="http://schemas.microsoft.com/office/drawing/2014/main" val="3894032453"/>
                    </a:ext>
                  </a:extLst>
                </a:gridCol>
                <a:gridCol w="1323703">
                  <a:extLst>
                    <a:ext uri="{9D8B030D-6E8A-4147-A177-3AD203B41FA5}">
                      <a16:colId xmlns:a16="http://schemas.microsoft.com/office/drawing/2014/main" val="779743174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21605707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2540670184"/>
                    </a:ext>
                  </a:extLst>
                </a:gridCol>
                <a:gridCol w="1297577">
                  <a:extLst>
                    <a:ext uri="{9D8B030D-6E8A-4147-A177-3AD203B41FA5}">
                      <a16:colId xmlns:a16="http://schemas.microsoft.com/office/drawing/2014/main" val="4214900451"/>
                    </a:ext>
                  </a:extLst>
                </a:gridCol>
                <a:gridCol w="1705095">
                  <a:extLst>
                    <a:ext uri="{9D8B030D-6E8A-4147-A177-3AD203B41FA5}">
                      <a16:colId xmlns:a16="http://schemas.microsoft.com/office/drawing/2014/main" val="79367911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스리브종별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적용전선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콤파운드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유무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4669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공구명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다이스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압축횟수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09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J-1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32-32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MD-6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W-687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U-243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단일스리브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493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J-2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58-58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MD-6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W-702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U-247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73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J-3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95-95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U-654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86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J-5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160-160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U-306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U-316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Aℓ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과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강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각각 별개의 </a:t>
                      </a:r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120717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367246" y="4639143"/>
            <a:ext cx="2836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압축회수는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편측의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횟수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46800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mbria Math" panose="02040503050406030204" pitchFamily="18" charset="0"/>
              <a:buChar char="–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J-4: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송전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가공지선용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120sq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67246" y="5448784"/>
            <a:ext cx="2004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 smtClean="0"/>
              <a:t>MD-6: </a:t>
            </a:r>
            <a:r>
              <a:rPr lang="ko-KR" altLang="en-US" sz="1400" dirty="0" smtClean="0"/>
              <a:t>수동 압축기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 smtClean="0"/>
              <a:t>Y-35: </a:t>
            </a:r>
            <a:r>
              <a:rPr lang="ko-KR" altLang="en-US" sz="1400" dirty="0" smtClean="0"/>
              <a:t>수동 </a:t>
            </a:r>
            <a:r>
              <a:rPr lang="ko-KR" altLang="en-US" sz="1400" dirty="0" err="1" smtClean="0"/>
              <a:t>유압축기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8358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310964"/>
            <a:ext cx="10515600" cy="522521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AL </a:t>
            </a:r>
            <a:r>
              <a:rPr lang="ko-KR" altLang="en-US" sz="2800" dirty="0" err="1" smtClean="0"/>
              <a:t>보수스리브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사용구분</a:t>
            </a:r>
            <a:endParaRPr lang="ko-KR" altLang="en-US" sz="28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208712" y="1381517"/>
          <a:ext cx="9788429" cy="330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1608">
                  <a:extLst>
                    <a:ext uri="{9D8B030D-6E8A-4147-A177-3AD203B41FA5}">
                      <a16:colId xmlns:a16="http://schemas.microsoft.com/office/drawing/2014/main" val="442672997"/>
                    </a:ext>
                  </a:extLst>
                </a:gridCol>
                <a:gridCol w="1210491">
                  <a:extLst>
                    <a:ext uri="{9D8B030D-6E8A-4147-A177-3AD203B41FA5}">
                      <a16:colId xmlns:a16="http://schemas.microsoft.com/office/drawing/2014/main" val="3894032453"/>
                    </a:ext>
                  </a:extLst>
                </a:gridCol>
                <a:gridCol w="1323703">
                  <a:extLst>
                    <a:ext uri="{9D8B030D-6E8A-4147-A177-3AD203B41FA5}">
                      <a16:colId xmlns:a16="http://schemas.microsoft.com/office/drawing/2014/main" val="779743174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21605707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2540670184"/>
                    </a:ext>
                  </a:extLst>
                </a:gridCol>
                <a:gridCol w="1297577">
                  <a:extLst>
                    <a:ext uri="{9D8B030D-6E8A-4147-A177-3AD203B41FA5}">
                      <a16:colId xmlns:a16="http://schemas.microsoft.com/office/drawing/2014/main" val="4214900451"/>
                    </a:ext>
                  </a:extLst>
                </a:gridCol>
                <a:gridCol w="1705095">
                  <a:extLst>
                    <a:ext uri="{9D8B030D-6E8A-4147-A177-3AD203B41FA5}">
                      <a16:colId xmlns:a16="http://schemas.microsoft.com/office/drawing/2014/main" val="79367911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스리브종별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기호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적용전선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㎟</a:t>
                      </a: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콤파운드</a:t>
                      </a:r>
                      <a:endParaRPr lang="en-US" altLang="ko-KR" dirty="0" smtClean="0"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유무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압축공구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4669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공구명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다이스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압축횟수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09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R-1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32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무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MD-6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W-239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U-239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단일스리브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493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R-2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58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MD-6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W-243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U-243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73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R-3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95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W-249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U-249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28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86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R-5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160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”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Y-35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U-316</a:t>
                      </a:r>
                      <a:endParaRPr lang="ko-KR" altLang="en-US" dirty="0" smtClean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ea typeface="맑은 고딕" panose="020B0503020000020004" pitchFamily="50" charset="-127"/>
                        </a:rPr>
                        <a:t>23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ea typeface="맑은 고딕" panose="020B0503020000020004" pitchFamily="50" charset="-127"/>
                        </a:rPr>
                        <a:t>스리브본체와</a:t>
                      </a:r>
                      <a:r>
                        <a:rPr lang="ko-KR" altLang="en-US" dirty="0" smtClean="0">
                          <a:ea typeface="맑은 고딕" panose="020B0503020000020004" pitchFamily="50" charset="-127"/>
                        </a:rPr>
                        <a:t> 덮개로 구성</a:t>
                      </a:r>
                      <a:endParaRPr lang="ko-KR" altLang="en-US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120717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297577" y="4912774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압축회수는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양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측의 횟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054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9160</TotalTime>
  <Words>7656</Words>
  <Application>Microsoft Office PowerPoint</Application>
  <PresentationFormat>와이드스크린</PresentationFormat>
  <Paragraphs>2424</Paragraphs>
  <Slides>135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135</vt:i4>
      </vt:variant>
    </vt:vector>
  </HeadingPairs>
  <TitlesOfParts>
    <vt:vector size="148" baseType="lpstr">
      <vt:lpstr>dotum</vt:lpstr>
      <vt:lpstr>맑은 고딕</vt:lpstr>
      <vt:lpstr>Arial</vt:lpstr>
      <vt:lpstr>Calibri</vt:lpstr>
      <vt:lpstr>Calibri Light</vt:lpstr>
      <vt:lpstr>Cambria</vt:lpstr>
      <vt:lpstr>Cambria Math</vt:lpstr>
      <vt:lpstr>Tahoma</vt:lpstr>
      <vt:lpstr>Wingdings</vt:lpstr>
      <vt:lpstr>Wingdings 2</vt:lpstr>
      <vt:lpstr>HDOfficeLightV0</vt:lpstr>
      <vt:lpstr>1_HDOfficeLightV0</vt:lpstr>
      <vt:lpstr>Office 테마</vt:lpstr>
      <vt:lpstr>가공 배전</vt:lpstr>
      <vt:lpstr>목차</vt:lpstr>
      <vt:lpstr>가공 배전</vt:lpstr>
      <vt:lpstr>전압구분</vt:lpstr>
      <vt:lpstr>전압 유지범위</vt:lpstr>
      <vt:lpstr>배전선로 운전용량</vt:lpstr>
      <vt:lpstr>가공 배전</vt:lpstr>
      <vt:lpstr>지지물 종류, 길이 및 적용구분</vt:lpstr>
      <vt:lpstr>지지물 최대 허용경간 산출 예시 </vt:lpstr>
      <vt:lpstr>콘크리트 전주의 특징</vt:lpstr>
      <vt:lpstr>전주번호찰</vt:lpstr>
      <vt:lpstr>전주번호 구성</vt:lpstr>
      <vt:lpstr>지적화 전주번호</vt:lpstr>
      <vt:lpstr>가공 배전</vt:lpstr>
      <vt:lpstr>장주</vt:lpstr>
      <vt:lpstr>완철 및 랙크 장주도</vt:lpstr>
      <vt:lpstr>PowerPoint 프레젠테이션</vt:lpstr>
      <vt:lpstr>LP애자의 종류</vt:lpstr>
      <vt:lpstr>애자 종류 및 특징(핀애자)</vt:lpstr>
      <vt:lpstr>가공 배전</vt:lpstr>
      <vt:lpstr>전선재료의 특징비교</vt:lpstr>
      <vt:lpstr>AL전선의 종류 및 특징</vt:lpstr>
      <vt:lpstr>전선특성 비교</vt:lpstr>
      <vt:lpstr>전선접속 자재별 적용장소</vt:lpstr>
      <vt:lpstr>바인드선 종류 및 적용</vt:lpstr>
      <vt:lpstr>가공 배전</vt:lpstr>
      <vt:lpstr>보호선 ∙ 망용 완철</vt:lpstr>
      <vt:lpstr>가공 배전</vt:lpstr>
      <vt:lpstr>주상변압기 설치도</vt:lpstr>
      <vt:lpstr>주상변압기 종류</vt:lpstr>
      <vt:lpstr>주상변압기 구분</vt:lpstr>
      <vt:lpstr>가공 배전</vt:lpstr>
      <vt:lpstr>접지</vt:lpstr>
      <vt:lpstr>접지자재 종류 및 특징</vt:lpstr>
      <vt:lpstr>가공 배전</vt:lpstr>
      <vt:lpstr>저압 인입선의 굵기(전등)</vt:lpstr>
      <vt:lpstr>가공 배전</vt:lpstr>
      <vt:lpstr>개폐기 종류 및 특징</vt:lpstr>
      <vt:lpstr>가공 배전</vt:lpstr>
      <vt:lpstr>피뢰기 종류 및 정격</vt:lpstr>
      <vt:lpstr>가공 배전</vt:lpstr>
      <vt:lpstr>염해대책</vt:lpstr>
      <vt:lpstr>가공 배전</vt:lpstr>
      <vt:lpstr>가공 배전</vt:lpstr>
      <vt:lpstr>콘크리트 전주의 종류 및 규격</vt:lpstr>
      <vt:lpstr>콘크리트 전주 형상 및 치수(개정 전)</vt:lpstr>
      <vt:lpstr>콘크리트 전주 형상 및 치수(개정 후)</vt:lpstr>
      <vt:lpstr>콘크리트 전주식별방법</vt:lpstr>
      <vt:lpstr>콘크리트 전주와 강관전주의 비교</vt:lpstr>
      <vt:lpstr>일반강관전주 규격[개정 전]</vt:lpstr>
      <vt:lpstr>일반형 강관전주 규격</vt:lpstr>
      <vt:lpstr>일반형 강관전주 규격</vt:lpstr>
      <vt:lpstr>6M 강관전주 </vt:lpstr>
      <vt:lpstr>무도장 및 칼라형 강관전주</vt:lpstr>
      <vt:lpstr>칼라(내후성강) 강관전주 사용예</vt:lpstr>
      <vt:lpstr>곡선형 강관전주</vt:lpstr>
      <vt:lpstr>내후성강의 특징</vt:lpstr>
      <vt:lpstr>내후성강 안정녹 진행단계</vt:lpstr>
      <vt:lpstr>칼라(내후성강) 강관전주 사용예</vt:lpstr>
      <vt:lpstr>곡선형 강관전주 사진 및 형상</vt:lpstr>
      <vt:lpstr>곡선형 강관전주 사진 및 형상</vt:lpstr>
      <vt:lpstr>철주 및 철탑 차이</vt:lpstr>
      <vt:lpstr>철탑 구분</vt:lpstr>
      <vt:lpstr>지지물 설계</vt:lpstr>
      <vt:lpstr>PowerPoint 프레젠테이션</vt:lpstr>
      <vt:lpstr>발판 볼트 설치</vt:lpstr>
      <vt:lpstr>지주 설치방법</vt:lpstr>
      <vt:lpstr>가공 배전</vt:lpstr>
      <vt:lpstr>완철 및 랙크 장주도</vt:lpstr>
      <vt:lpstr>경완철</vt:lpstr>
      <vt:lpstr>전압별 완철의 표준길이[㎜]</vt:lpstr>
      <vt:lpstr>완철의 설치 위치</vt:lpstr>
      <vt:lpstr>PowerPoint 프레젠테이션</vt:lpstr>
      <vt:lpstr>단일형 내장완철(창출/편출)</vt:lpstr>
      <vt:lpstr>단일형 내장완철 적용개소</vt:lpstr>
      <vt:lpstr>장주형태에 따른 사용가능 여부</vt:lpstr>
      <vt:lpstr>절연체(자기제)</vt:lpstr>
      <vt:lpstr>자기 현수애자 설치 방법</vt:lpstr>
      <vt:lpstr>폴리머 현수애자 설치 방법</vt:lpstr>
      <vt:lpstr>가공 배전</vt:lpstr>
      <vt:lpstr>도전재료의 특성</vt:lpstr>
      <vt:lpstr>AL전선</vt:lpstr>
      <vt:lpstr>AL전선</vt:lpstr>
      <vt:lpstr>특고압 전압선</vt:lpstr>
      <vt:lpstr>ACSR/AW-OW (ACSR/AW polyviny| chloride insulated outdoor weather – proof wires)</vt:lpstr>
      <vt:lpstr>AL전선의 허용전류</vt:lpstr>
      <vt:lpstr>대용량 배전방식</vt:lpstr>
      <vt:lpstr>전선의 굵기 선정시 유의사항</vt:lpstr>
      <vt:lpstr>전선별 전선의 최소 굵기</vt:lpstr>
      <vt:lpstr>저압선의 경간수 제한</vt:lpstr>
      <vt:lpstr>특고압(고압) 중성선</vt:lpstr>
      <vt:lpstr>저압중성선 및 접지측전선 굵기</vt:lpstr>
      <vt:lpstr>저압전선의 배열</vt:lpstr>
      <vt:lpstr>기준이도</vt:lpstr>
      <vt:lpstr>전선 접속</vt:lpstr>
      <vt:lpstr>AL전선 접속 4대 원칙</vt:lpstr>
      <vt:lpstr>전선의 접속개소 불량 원인</vt:lpstr>
      <vt:lpstr>AL 압축스리브 사용구분</vt:lpstr>
      <vt:lpstr>AL 보수스리브 사용구분</vt:lpstr>
      <vt:lpstr>분기고리 사용 구분</vt:lpstr>
      <vt:lpstr>PowerPoint 프레젠테이션</vt:lpstr>
      <vt:lpstr>전선 바인드(LP애자)</vt:lpstr>
      <vt:lpstr>바인드리스 LP커버</vt:lpstr>
      <vt:lpstr>정형바인드</vt:lpstr>
      <vt:lpstr>가공 배전</vt:lpstr>
      <vt:lpstr>보호선 ∙ 망용 전선</vt:lpstr>
      <vt:lpstr>가공 배전</vt:lpstr>
      <vt:lpstr>PowerPoint 프레젠테이션</vt:lpstr>
      <vt:lpstr>배전용 변압기</vt:lpstr>
      <vt:lpstr>주상변압기</vt:lpstr>
      <vt:lpstr>주상변압기 운영방안(’12.1월 이후 적용)</vt:lpstr>
      <vt:lpstr>내염형 주상변압기 (아연피막외함) 특징</vt:lpstr>
      <vt:lpstr>내염형 주상변압기(스테인레스외함) 특징</vt:lpstr>
      <vt:lpstr>COS 퓨즈 링크</vt:lpstr>
      <vt:lpstr>변압기 COS 설치 위치</vt:lpstr>
      <vt:lpstr>가공 배전</vt:lpstr>
      <vt:lpstr>도전성 콘크리트 접지봉(판)</vt:lpstr>
      <vt:lpstr>접지동봉 및 리드단자</vt:lpstr>
      <vt:lpstr>심타용 용융 아연도금 접지봉</vt:lpstr>
      <vt:lpstr>가공 배전</vt:lpstr>
      <vt:lpstr>전등고객의 연접 제한 호수</vt:lpstr>
      <vt:lpstr>저압 인입선의 긍장</vt:lpstr>
      <vt:lpstr>가공 배전</vt:lpstr>
      <vt:lpstr>개폐기 설치 목적</vt:lpstr>
      <vt:lpstr>개폐기 운영방안</vt:lpstr>
      <vt:lpstr>개폐기 설치</vt:lpstr>
      <vt:lpstr>개폐기 인하선 설치</vt:lpstr>
      <vt:lpstr>이질금속 스리브 사용구분 및 압축</vt:lpstr>
      <vt:lpstr>개폐기 설치 기준</vt:lpstr>
      <vt:lpstr>선로 구분 차단장치</vt:lpstr>
      <vt:lpstr>가공 배전</vt:lpstr>
      <vt:lpstr>폴리머 피뢰기</vt:lpstr>
      <vt:lpstr>가공 배전</vt:lpstr>
      <vt:lpstr>염진해 오손등급 B급이상인 지역</vt:lpstr>
      <vt:lpstr>내염기자재 활용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가공 배전</dc:title>
  <dc:creator>Windows 사용자</dc:creator>
  <cp:lastModifiedBy>유휘근</cp:lastModifiedBy>
  <cp:revision>333</cp:revision>
  <cp:lastPrinted>2020-09-17T00:39:55Z</cp:lastPrinted>
  <dcterms:created xsi:type="dcterms:W3CDTF">2020-09-14T00:35:02Z</dcterms:created>
  <dcterms:modified xsi:type="dcterms:W3CDTF">2023-03-17T06:48:56Z</dcterms:modified>
</cp:coreProperties>
</file>